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0" r:id="rId10"/>
    <p:sldId id="281" r:id="rId11"/>
    <p:sldId id="280" r:id="rId12"/>
    <p:sldId id="276" r:id="rId13"/>
    <p:sldId id="285" r:id="rId14"/>
    <p:sldId id="266" r:id="rId15"/>
    <p:sldId id="277" r:id="rId16"/>
    <p:sldId id="26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0657F-36D2-48FD-AD7D-170DB0E2BC5D}" v="20" dt="2024-09-03T16:11:24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8EDD-832A-E89D-4688-DC80242E9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04A73-1C4A-46D8-A5BF-46493C000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3ECF-F7BE-23E5-41FE-BBEB382E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8BC8A-2290-31AA-1463-0D9DED4B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6ECB5-CA60-6669-C5EB-7D92A958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6250-697D-DF0E-B11E-FA5D636D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75CB7-4011-147C-D491-501277FBA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8E53F-DE61-D7ED-287C-119F6C89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CE7A5-AA9A-CBA1-DF7A-F789ECB9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35F2F-7490-34B0-2745-D2A6EEAC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3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DC2F4D-7CD5-6C12-2606-C0663822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4D099-2D03-B49F-D2BA-730875018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9CE7-0864-E306-ABE5-597549D8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B954C-4A3D-CC46-91DB-E7540E31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2C4C6-1D64-D85F-8EEE-8AF9AF31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8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AA35-727A-0806-1E47-1C932CC50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502C8-C90B-FD3E-E691-24B3F37A5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1338C-30E5-B62A-79A2-74DA5798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DC19E-E510-5464-AF81-FD194EE5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67736-BE2C-3E05-01E1-359FB45A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9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787B-D90B-05FF-2767-E2B404BE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9E92B-6B0D-9C7D-75E7-359431750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F6F6B-1408-F3BE-2D13-940876B9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912A9-5A8C-EF59-5B44-D78D2B1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F8E7-DE8B-232A-7B76-66280A84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3197-A441-EA1C-FD21-3A96BA0C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E24E5-72AD-D02D-7762-9957C1DD0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C8DF4-D494-F9C1-1D9A-3003CE0F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51ED7-22E8-16ED-35BA-7D4D4E856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2C49F-E300-021E-2516-9420315D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7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EAA4-D600-1747-38F9-412D3C14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9152B-D878-1F35-ECEC-756CDBCBF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C5ADD-E017-A2A6-5EB3-F22773D78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0DC3C-918D-35DB-722F-A73E5C9A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1E234-511C-CE40-D246-72B75E2B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17256-0C54-CDED-3178-3BF4C650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40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C419-F804-D439-157F-C3FD4DBE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4CA6A-33EE-3E91-76AE-8775E9E6C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7CE16-9379-5AD1-635F-5DD56B736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C6CB4-EF79-46EB-0991-D3C985F22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4D4F7-C572-FFB9-AB4A-17D4A2718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72E57-D497-4026-D456-ABEBCA68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882D8-FE57-4F26-0CA7-5492ADC2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792B54-5232-3464-22B1-9DDAE4A0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1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C7AE-E655-DF14-A53D-63D26B88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F54A3-D776-6802-70BA-692D6BCD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5BBA7-E187-1721-29CA-5B1D8D26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47F73-6E4D-2BB9-AEF5-8E753ED5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1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F0815-2707-86AE-DB68-D855248B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C222C-3EE2-BCBF-1BF6-D2495152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5386-5623-17B9-2D14-CB37FF5D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4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A907E-BF58-A01B-D84E-1EF9BC10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7614A-2D58-624B-7067-2A6D55C07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B3925-94CE-81EA-19BE-D11677341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7820B-B55B-D32B-D7BE-7058EF70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C7C80-3C9E-588B-C130-F5FFC9296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DB1AD-A67B-3BC2-E544-60531561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1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A4A1-7086-886C-7A69-09BDAEE9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CA628-BA95-1166-69C0-E33AA6AE6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6E51-9E0F-5E24-FB25-434C0123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C4380-5101-5EF3-ECD8-013A5F0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CC56-3181-E60D-7A62-54228EB2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3909-EB4B-4FDA-0D78-2497DBE1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57050-D410-A6C0-2B7A-F18DB7634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405FD-20D6-F1C2-C715-B30CE4CDA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1DC2D-6A5D-634E-7922-2892105A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42A94-F696-7B98-F4D5-DC68C27D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7F441-C688-89B5-B080-D6D19FDF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0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69DD-AB87-E6A8-FECF-BC52E5FE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DA31B-8799-41EE-4A75-70A2FB83B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7414-D90D-2762-7912-2A5A8FEC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907CC-387A-5EAA-1863-78343A64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B716-A97D-F521-3345-FB1AA849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05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8BFAF-8ACB-EF6A-280A-9B953490D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F78CC-D981-F989-C15E-3B5E0A66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05541-BC30-8190-BC18-D1A8662BB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8D870-26BE-C904-ECDE-57643312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50711-91A9-3520-A734-83C7E39E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28CA-878D-5EFE-30CB-C284F2FF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98E24-80EE-04E3-638B-D641ECDF5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8C844-03E6-04F6-EB10-AE467F9D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00A90-2F39-3B2D-BEF9-7AF270A8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12C46-2DD1-8CFA-1264-E610430C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8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C244-EB76-C0F6-3008-0D896C4CD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727B8-8B96-D9DA-A570-BDC425CEF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DEBA2-B485-AB0F-A5F9-EC1AF4AB8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ABEEF-3E3B-90ED-A58C-6BA81CAF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6E24E-A8F6-20DB-E28F-EA849610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F62FC-771C-F5A8-7A07-C7233811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F625-9279-43A1-48FF-DD651377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CEDC6-1D89-6F68-820E-C98C4148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8ADF4-BE02-A0F6-36AE-515C1175A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625AA-367D-A218-F9F8-AFA9CD1EC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675E2-BF7A-7A44-21A3-6B3F0383F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75591-2F5B-E2F2-FE9D-DC436D96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9DFE1-45FD-2BCB-BEFB-63768DAD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20C07-9A8A-1C4D-D9D0-5965E741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8632-3968-E328-DAF0-17CC391F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84B6A-34B5-4342-073D-0D16AE83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5793F-467F-27CD-ED3F-682663C6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57B2E-B87C-5CE4-F684-2F568FB5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D0AAA-BABB-83E1-1B7F-0D22A7C5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63033-1C4B-E2CF-1D8C-4CFA36CE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6BD4-CFE6-0C08-F21D-187333B5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4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5AD8-2245-D5A1-E8EA-A5B2D06B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0B2E-EA97-D2EB-C8E4-C1A36E87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69D61-E5B8-5AE0-41DB-962A9BABE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FD95F-3B82-59B8-2AC9-3097DEE0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6193C-7B6C-849C-4B3E-9B5EC1F9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11C51-A8E4-6412-493D-3AB0E4A4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0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2E35-BA37-453F-313A-6F497A71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75026-B1BE-EBDC-9895-8003FBFC3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F30CB-997F-967A-24A1-F322925C8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D6151-0147-CDBF-9489-7D751A8F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8804-7568-C18F-6E26-C7D8E7E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53DB3-1876-7F1A-D436-CD19106C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A1542-D0C6-D363-584B-0B9F0B7E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E8511-A019-4E98-9CA3-ADBDD151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FA8D5-6CD4-2A18-14D5-AAB0C21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9DB9D4-861F-4EC8-8E27-6C2847E48FA5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40DFC-4C27-5BC5-5BF4-1260CF4B7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0887-47E7-2237-B9B9-D4F45D41F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7D562B-BA9A-4278-8250-A19D70F35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9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1C943-3494-172A-42DC-BFBF3F12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13B98-BDA7-5133-159C-5B88F4702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2C37-1B39-A548-71C5-1313021DF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CE5A9-905D-4445-8175-187CAA3BFF8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A4BA-AF49-666E-BAA3-3893EC166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8C35-65E7-3778-1E6F-8400D4D20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72EB0D-157B-4152-BF98-85AC2733D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4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Charlotte wearing a black top and holding a yellow cut-out heart.">
            <a:extLst>
              <a:ext uri="{FF2B5EF4-FFF2-40B4-BE49-F238E27FC236}">
                <a16:creationId xmlns:a16="http://schemas.microsoft.com/office/drawing/2014/main" id="{F63A327C-2070-5600-5DBB-01D095E90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2" y="347133"/>
            <a:ext cx="4699000" cy="616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90727-FA7A-10CD-5EFA-2E17B49FE0D0}"/>
              </a:ext>
            </a:extLst>
          </p:cNvPr>
          <p:cNvSpPr txBox="1"/>
          <p:nvPr/>
        </p:nvSpPr>
        <p:spPr>
          <a:xfrm>
            <a:off x="6096001" y="491613"/>
            <a:ext cx="5535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latin typeface="Avenir Next LT Pro Light" panose="020B0304020202020204" pitchFamily="34" charset="0"/>
            </a:endParaRPr>
          </a:p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A </a:t>
            </a:r>
          </a:p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PASSION </a:t>
            </a:r>
          </a:p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FOR </a:t>
            </a:r>
          </a:p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ADVOCACY</a:t>
            </a:r>
          </a:p>
          <a:p>
            <a:pPr algn="ctr"/>
            <a:endParaRPr lang="en-US" sz="4000" dirty="0">
              <a:latin typeface="Avenir Next LT Pro Light" panose="020B0304020202020204" pitchFamily="34" charset="0"/>
            </a:endParaRPr>
          </a:p>
          <a:p>
            <a:pPr algn="ctr"/>
            <a:endParaRPr lang="en-US" sz="4000" dirty="0">
              <a:latin typeface="Avenir Next LT Pro Light" panose="020B0304020202020204" pitchFamily="34" charset="0"/>
            </a:endParaRPr>
          </a:p>
          <a:p>
            <a:pPr algn="ctr"/>
            <a:endParaRPr lang="en-US" sz="4000" dirty="0">
              <a:latin typeface="Avenir Next LT Pro Light" panose="020B0304020202020204" pitchFamily="34" charset="0"/>
            </a:endParaRPr>
          </a:p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Charlotte Woodward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C56C2-5DC1-B084-2632-089F95D8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02" y="3844413"/>
            <a:ext cx="1210758" cy="11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Charlotte wearing a black dress and a white face mask. She is holding a paper in her hand. Charlotte is in between two other woman. The woman on the left has brown hair and is wearing a black top and cardigan. The woman on the right has blonde hair and is wearing a blue top. All three are posed in front of striped red and white background.">
            <a:extLst>
              <a:ext uri="{FF2B5EF4-FFF2-40B4-BE49-F238E27FC236}">
                <a16:creationId xmlns:a16="http://schemas.microsoft.com/office/drawing/2014/main" id="{5E154F36-DDE0-189C-1B4E-A9BC60B42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11" y="1769807"/>
            <a:ext cx="7245177" cy="48213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F0B3C-7F99-E0E6-D638-AB548A8A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Celebrating the introduction of the </a:t>
            </a:r>
            <a:br>
              <a:rPr lang="en-US" sz="2800" dirty="0">
                <a:latin typeface="Avenir Next LT Pro" panose="020B0504020202020204" pitchFamily="34" charset="0"/>
              </a:rPr>
            </a:br>
            <a:r>
              <a:rPr lang="en-US" sz="2800" dirty="0">
                <a:latin typeface="Avenir Next LT Pro" panose="020B0504020202020204" pitchFamily="34" charset="0"/>
              </a:rPr>
              <a:t>Charlotte Woodward Organ Transplant Discrimination Prevention </a:t>
            </a:r>
            <a:r>
              <a:rPr lang="en-US" sz="2800">
                <a:latin typeface="Avenir Next LT Pro" panose="020B0504020202020204" pitchFamily="34" charset="0"/>
              </a:rPr>
              <a:t>Act </a:t>
            </a:r>
            <a:br>
              <a:rPr lang="en-US" sz="2800">
                <a:latin typeface="Avenir Next LT Pro" panose="020B0504020202020204" pitchFamily="34" charset="0"/>
              </a:rPr>
            </a:br>
            <a:r>
              <a:rPr lang="en-US" sz="2800">
                <a:latin typeface="Avenir Next LT Pro" panose="020B0504020202020204" pitchFamily="34" charset="0"/>
              </a:rPr>
              <a:t>in </a:t>
            </a:r>
            <a:r>
              <a:rPr lang="en-US" sz="2800" dirty="0">
                <a:latin typeface="Avenir Next LT Pro" panose="020B0504020202020204" pitchFamily="34" charset="0"/>
              </a:rPr>
              <a:t>the U.S. House of Representatives…</a:t>
            </a:r>
          </a:p>
        </p:txBody>
      </p:sp>
    </p:spTree>
    <p:extLst>
      <p:ext uri="{BB962C8B-B14F-4D97-AF65-F5344CB8AC3E}">
        <p14:creationId xmlns:p14="http://schemas.microsoft.com/office/powerpoint/2010/main" val="145917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980E-7FBE-96A8-07E2-096B15DB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With a couple of my colleagues and a Virginia legislator, </a:t>
            </a:r>
            <a:br>
              <a:rPr lang="en-US" sz="2800" dirty="0">
                <a:latin typeface="Avenir Next LT Pro" panose="020B0504020202020204" pitchFamily="34" charset="0"/>
              </a:rPr>
            </a:br>
            <a:r>
              <a:rPr lang="en-US" sz="2800" dirty="0">
                <a:latin typeface="Avenir Next LT Pro" panose="020B0504020202020204" pitchFamily="34" charset="0"/>
              </a:rPr>
              <a:t>after testifying on nondiscrimination in organ transplantation…</a:t>
            </a:r>
          </a:p>
        </p:txBody>
      </p:sp>
      <p:pic>
        <p:nvPicPr>
          <p:cNvPr id="3" name="Picture 2" descr="Image of Charlotte with three colleagues. The first colleague on the left is a man wearing a dark grey suit. The next colleague is a man wearing a brown suit. Charlotte is wearing a blue dress and a grey cardigan. The final colleague on the right is wearing a purple dress and black cardigan. All four are posed in from on an American flag and blue background.">
            <a:extLst>
              <a:ext uri="{FF2B5EF4-FFF2-40B4-BE49-F238E27FC236}">
                <a16:creationId xmlns:a16="http://schemas.microsoft.com/office/drawing/2014/main" id="{396AA00B-9259-22F2-8143-78C53D450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90688"/>
            <a:ext cx="6096000" cy="4572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5471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 Charlotte and four colleagues in front of the U.S. capital building. Everyone is dressed in formal attire and Charlotte is wearing a face mask.">
            <a:extLst>
              <a:ext uri="{FF2B5EF4-FFF2-40B4-BE49-F238E27FC236}">
                <a16:creationId xmlns:a16="http://schemas.microsoft.com/office/drawing/2014/main" id="{45AE69E3-9A63-0200-E77A-9C46E0DD4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0" y="33956"/>
            <a:ext cx="3057876" cy="67900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F197A-1D26-5168-BC4E-C17D678674F8}"/>
              </a:ext>
            </a:extLst>
          </p:cNvPr>
          <p:cNvSpPr txBox="1"/>
          <p:nvPr/>
        </p:nvSpPr>
        <p:spPr>
          <a:xfrm>
            <a:off x="3835146" y="2900516"/>
            <a:ext cx="8356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With some colleagues and a fellow self-advocate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at the U.S. Capital in Washington, DC…</a:t>
            </a:r>
          </a:p>
        </p:txBody>
      </p:sp>
    </p:spTree>
    <p:extLst>
      <p:ext uri="{BB962C8B-B14F-4D97-AF65-F5344CB8AC3E}">
        <p14:creationId xmlns:p14="http://schemas.microsoft.com/office/powerpoint/2010/main" val="14657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909C6A-95F0-783E-535F-295BEF58BCF5}"/>
              </a:ext>
            </a:extLst>
          </p:cNvPr>
          <p:cNvSpPr txBox="1"/>
          <p:nvPr/>
        </p:nvSpPr>
        <p:spPr>
          <a:xfrm>
            <a:off x="2369574" y="1789471"/>
            <a:ext cx="69078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from the very bottom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my heart!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149DC-AB04-8F4B-03AA-6D7624D4A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43" y="3869667"/>
            <a:ext cx="120711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5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n adult woman with white skin and brown hair holding a newborn baby, who is wrapped in a white blanket.">
            <a:extLst>
              <a:ext uri="{FF2B5EF4-FFF2-40B4-BE49-F238E27FC236}">
                <a16:creationId xmlns:a16="http://schemas.microsoft.com/office/drawing/2014/main" id="{A36545B8-8D56-C2A4-08F6-59654EB1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29" y="1160730"/>
            <a:ext cx="7827942" cy="5303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CE00B7-87AD-E02A-8848-6DDDFD7FE8E6}"/>
              </a:ext>
            </a:extLst>
          </p:cNvPr>
          <p:cNvSpPr txBox="1"/>
          <p:nvPr/>
        </p:nvSpPr>
        <p:spPr>
          <a:xfrm>
            <a:off x="2182029" y="393290"/>
            <a:ext cx="782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My mom and I, at the very beginning…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3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baby's face, laying on top of a pink and white blanket, with white flowers in the bottom right corner.">
            <a:extLst>
              <a:ext uri="{FF2B5EF4-FFF2-40B4-BE49-F238E27FC236}">
                <a16:creationId xmlns:a16="http://schemas.microsoft.com/office/drawing/2014/main" id="{BE0BA766-710F-6DDC-96B2-50FC8F77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17" y="1282868"/>
            <a:ext cx="6450127" cy="5054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ED6A2-88E9-B790-386F-218AB9719E24}"/>
              </a:ext>
            </a:extLst>
          </p:cNvPr>
          <p:cNvSpPr txBox="1"/>
          <p:nvPr/>
        </p:nvSpPr>
        <p:spPr>
          <a:xfrm>
            <a:off x="2743117" y="521110"/>
            <a:ext cx="6450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As a curious baby…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2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child in a black dress, smiling and holding a diploma in her left hand.">
            <a:extLst>
              <a:ext uri="{FF2B5EF4-FFF2-40B4-BE49-F238E27FC236}">
                <a16:creationId xmlns:a16="http://schemas.microsoft.com/office/drawing/2014/main" id="{83EFC138-929E-12C0-F4B6-A8B7F876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12" y="1219462"/>
            <a:ext cx="8120576" cy="5303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9B3-7E60-0405-7768-C13C840A6571}"/>
              </a:ext>
            </a:extLst>
          </p:cNvPr>
          <p:cNvSpPr txBox="1"/>
          <p:nvPr/>
        </p:nvSpPr>
        <p:spPr>
          <a:xfrm>
            <a:off x="2035712" y="609600"/>
            <a:ext cx="812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Graduation from preschool!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0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Charlotte in a red shirt. Behind Charlotte is an older man in a pink shirt and a woman in a blue shirt. All three are standing on a balcony in front of several skyscrapers.">
            <a:extLst>
              <a:ext uri="{FF2B5EF4-FFF2-40B4-BE49-F238E27FC236}">
                <a16:creationId xmlns:a16="http://schemas.microsoft.com/office/drawing/2014/main" id="{9326D5E4-C99F-94CD-4B9C-0E09AE1D2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651" y="1143943"/>
            <a:ext cx="5096698" cy="5474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2F9CA-894A-F27F-0FE8-F7311AFF5FFD}"/>
              </a:ext>
            </a:extLst>
          </p:cNvPr>
          <p:cNvSpPr txBox="1"/>
          <p:nvPr/>
        </p:nvSpPr>
        <p:spPr>
          <a:xfrm>
            <a:off x="3323303" y="619432"/>
            <a:ext cx="550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My biggest supporters!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9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8634-6B8C-225E-0FAA-5B0CF443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654"/>
            <a:ext cx="10515600" cy="125852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Graduation from Northern Virginia Community College!</a:t>
            </a:r>
          </a:p>
        </p:txBody>
      </p:sp>
      <p:pic>
        <p:nvPicPr>
          <p:cNvPr id="4" name="Picture 3" descr="Image of Charlotte in a black graduation gown with several cords and a green and yellow medal. Charlotte is smiling at the camera.">
            <a:extLst>
              <a:ext uri="{FF2B5EF4-FFF2-40B4-BE49-F238E27FC236}">
                <a16:creationId xmlns:a16="http://schemas.microsoft.com/office/drawing/2014/main" id="{7744EC7C-B3D2-88FE-3DA7-1072D90D9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221" y="1984168"/>
            <a:ext cx="5421671" cy="40662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Image of Charlotte in a black graduation gown with several cords and a green and yellow medal. Charlotte is speaking with another person, who is wearing a grey cardigan. ">
            <a:extLst>
              <a:ext uri="{FF2B5EF4-FFF2-40B4-BE49-F238E27FC236}">
                <a16:creationId xmlns:a16="http://schemas.microsoft.com/office/drawing/2014/main" id="{205EB0C4-26AB-330E-4C63-73A567AA4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108" y="1976385"/>
            <a:ext cx="5421671" cy="40662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0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C73A-F237-2B44-9BB3-D52CE7C1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659"/>
            <a:ext cx="10515600" cy="127819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Graduation from George Mason University!</a:t>
            </a:r>
          </a:p>
        </p:txBody>
      </p:sp>
      <p:pic>
        <p:nvPicPr>
          <p:cNvPr id="3" name="Picture 2" descr="Image of Charlotte smiling in a green graduation gown and cap. She is also wearing several blue, yellow, and white cords around her neck. ">
            <a:extLst>
              <a:ext uri="{FF2B5EF4-FFF2-40B4-BE49-F238E27FC236}">
                <a16:creationId xmlns:a16="http://schemas.microsoft.com/office/drawing/2014/main" id="{ED164689-9516-C0DB-4BC3-C8F7BB6A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721" y="1260529"/>
            <a:ext cx="3058558" cy="54401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7819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39EE8-57FE-FE70-0054-365A4851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29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Recovering in the hospital after my life-saving heart transplant…</a:t>
            </a:r>
          </a:p>
        </p:txBody>
      </p:sp>
      <p:pic>
        <p:nvPicPr>
          <p:cNvPr id="4" name="Picture 3" descr="Image of Charlotte's face leaning on a white pillow, wearing her hospital gown.">
            <a:extLst>
              <a:ext uri="{FF2B5EF4-FFF2-40B4-BE49-F238E27FC236}">
                <a16:creationId xmlns:a16="http://schemas.microsoft.com/office/drawing/2014/main" id="{8432EBAA-63CD-484B-B4E3-3DAEEFC34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9" y="1428562"/>
            <a:ext cx="5283821" cy="542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047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A2D8-AB2E-3069-70D2-BEC871BC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156"/>
            <a:ext cx="10515600" cy="117249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venir Next LT Pro" panose="020B0504020202020204" pitchFamily="34" charset="0"/>
              </a:rPr>
              <a:t>Happy and healthy soon after my heart transplant!</a:t>
            </a:r>
          </a:p>
        </p:txBody>
      </p:sp>
      <p:pic>
        <p:nvPicPr>
          <p:cNvPr id="4" name="Picture 3" descr="Image of Charlotte in a blue and green striped jacket. She is also wearing a blur bucket hat, and is posed in front of a wooden fence and tree.">
            <a:extLst>
              <a:ext uri="{FF2B5EF4-FFF2-40B4-BE49-F238E27FC236}">
                <a16:creationId xmlns:a16="http://schemas.microsoft.com/office/drawing/2014/main" id="{2F163F49-675C-63BF-6457-FBAE4B23B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09" y="1280651"/>
            <a:ext cx="7187381" cy="53905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7546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c9c9bc-4636-4086-9904-3909d1b46fca">
      <Terms xmlns="http://schemas.microsoft.com/office/infopath/2007/PartnerControls"/>
    </lcf76f155ced4ddcb4097134ff3c332f>
    <TaxCatchAll xmlns="9abfe7e6-b767-4a90-bda1-138f5b1a78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BF5369EF6A84398CC7262E5ECCF5A" ma:contentTypeVersion="13" ma:contentTypeDescription="Create a new document." ma:contentTypeScope="" ma:versionID="21a5275723843412df38f3292744e6fd">
  <xsd:schema xmlns:xsd="http://www.w3.org/2001/XMLSchema" xmlns:xs="http://www.w3.org/2001/XMLSchema" xmlns:p="http://schemas.microsoft.com/office/2006/metadata/properties" xmlns:ns2="21c9c9bc-4636-4086-9904-3909d1b46fca" xmlns:ns3="9abfe7e6-b767-4a90-bda1-138f5b1a78c1" targetNamespace="http://schemas.microsoft.com/office/2006/metadata/properties" ma:root="true" ma:fieldsID="0b6b5b0b5f62f5ff68d82107503acdd7" ns2:_="" ns3:_="">
    <xsd:import namespace="21c9c9bc-4636-4086-9904-3909d1b46fca"/>
    <xsd:import namespace="9abfe7e6-b767-4a90-bda1-138f5b1a78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c9c9bc-4636-4086-9904-3909d1b46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e029410-bf11-4f3b-b049-6b355ccc6f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bfe7e6-b767-4a90-bda1-138f5b1a78c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1c578c7-27be-46d7-addb-33561aa91b62}" ma:internalName="TaxCatchAll" ma:showField="CatchAllData" ma:web="9abfe7e6-b767-4a90-bda1-138f5b1a78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386802-D9EB-47D6-8CB4-0DD245BE159F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21c9c9bc-4636-4086-9904-3909d1b46fca"/>
    <ds:schemaRef ds:uri="9abfe7e6-b767-4a90-bda1-138f5b1a78c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7DCAE7F-27A8-46BD-9526-DDB63B193A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47365A-B737-421E-9C43-1D4807F40B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c9c9bc-4636-4086-9904-3909d1b46fca"/>
    <ds:schemaRef ds:uri="9abfe7e6-b767-4a90-bda1-138f5b1a78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134</Words>
  <Application>Microsoft Office PowerPoint</Application>
  <PresentationFormat>Widescreen</PresentationFormat>
  <Paragraphs>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Avenir Next LT Pro</vt:lpstr>
      <vt:lpstr>Avenir Next LT Pro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Graduation from Northern Virginia Community College!</vt:lpstr>
      <vt:lpstr>Graduation from George Mason University!</vt:lpstr>
      <vt:lpstr>Recovering in the hospital after my life-saving heart transplant…</vt:lpstr>
      <vt:lpstr>Happy and healthy soon after my heart transplant!</vt:lpstr>
      <vt:lpstr>Celebrating the introduction of the  Charlotte Woodward Organ Transplant Discrimination Prevention Act  in the U.S. House of Representatives…</vt:lpstr>
      <vt:lpstr>With a couple of my colleagues and a Virginia legislator,  after testifying on nondiscrimination in organ transplantation…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Darcy Woodward</dc:creator>
  <cp:lastModifiedBy>Hira Azher</cp:lastModifiedBy>
  <cp:revision>2</cp:revision>
  <dcterms:created xsi:type="dcterms:W3CDTF">2024-09-03T15:50:55Z</dcterms:created>
  <dcterms:modified xsi:type="dcterms:W3CDTF">2024-09-09T19:30:44Z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0x010100DEEBF5369EF6A84398CC7262E5ECCF5A</vt:lpwstr>
  </property>
</Properties>
</file>