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0"/>
    <p:restoredTop sz="94610"/>
  </p:normalViewPr>
  <p:slideViewPr>
    <p:cSldViewPr snapToGrid="0" snapToObjects="1">
      <p:cViewPr varScale="1">
        <p:scale>
          <a:sx n="116" d="100"/>
          <a:sy n="116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283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89BF7C-DE53-588B-1731-0626AAC827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0042" t="19748" r="32423" b="24159"/>
          <a:stretch/>
        </p:blipFill>
        <p:spPr>
          <a:xfrm>
            <a:off x="9122229" y="-4752"/>
            <a:ext cx="1273628" cy="12688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BE5E21-9D45-87B5-EAC4-BFD56A4CDB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6984" t="26508" r="17143" b="27142"/>
          <a:stretch/>
        </p:blipFill>
        <p:spPr>
          <a:xfrm>
            <a:off x="10384971" y="-37410"/>
            <a:ext cx="1807029" cy="12714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.em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3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3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32" Type="http://schemas.openxmlformats.org/officeDocument/2006/relationships/image" Target="../media/image9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31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Relationship Id="rId8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55.png"/><Relationship Id="rId1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50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8.png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72.png"/><Relationship Id="rId26" Type="http://schemas.openxmlformats.org/officeDocument/2006/relationships/image" Target="../media/image80.png"/><Relationship Id="rId3" Type="http://schemas.openxmlformats.org/officeDocument/2006/relationships/image" Target="../media/image3.png"/><Relationship Id="rId21" Type="http://schemas.openxmlformats.org/officeDocument/2006/relationships/image" Target="../media/image75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1.png"/><Relationship Id="rId25" Type="http://schemas.openxmlformats.org/officeDocument/2006/relationships/image" Target="../media/image79.png"/><Relationship Id="rId3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29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24" Type="http://schemas.openxmlformats.org/officeDocument/2006/relationships/image" Target="../media/image78.png"/><Relationship Id="rId32" Type="http://schemas.openxmlformats.org/officeDocument/2006/relationships/image" Target="../media/image9.png"/><Relationship Id="rId5" Type="http://schemas.openxmlformats.org/officeDocument/2006/relationships/image" Target="../media/image60.png"/><Relationship Id="rId15" Type="http://schemas.openxmlformats.org/officeDocument/2006/relationships/image" Target="../media/image69.png"/><Relationship Id="rId23" Type="http://schemas.openxmlformats.org/officeDocument/2006/relationships/image" Target="../media/image77.png"/><Relationship Id="rId28" Type="http://schemas.openxmlformats.org/officeDocument/2006/relationships/image" Target="../media/image82.png"/><Relationship Id="rId10" Type="http://schemas.openxmlformats.org/officeDocument/2006/relationships/image" Target="../media/image65.png"/><Relationship Id="rId19" Type="http://schemas.openxmlformats.org/officeDocument/2006/relationships/image" Target="../media/image73.png"/><Relationship Id="rId31" Type="http://schemas.openxmlformats.org/officeDocument/2006/relationships/image" Target="../media/image84.png"/><Relationship Id="rId4" Type="http://schemas.openxmlformats.org/officeDocument/2006/relationships/image" Target="../media/image10.png"/><Relationship Id="rId9" Type="http://schemas.openxmlformats.org/officeDocument/2006/relationships/image" Target="../media/image64.png"/><Relationship Id="rId14" Type="http://schemas.openxmlformats.org/officeDocument/2006/relationships/image" Target="../media/image68.png"/><Relationship Id="rId22" Type="http://schemas.openxmlformats.org/officeDocument/2006/relationships/image" Target="../media/image76.png"/><Relationship Id="rId27" Type="http://schemas.openxmlformats.org/officeDocument/2006/relationships/image" Target="../media/image81.png"/><Relationship Id="rId30" Type="http://schemas.openxmlformats.org/officeDocument/2006/relationships/image" Target="../media/image47.png"/><Relationship Id="rId8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9.png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19" Type="http://schemas.openxmlformats.org/officeDocument/2006/relationships/image" Target="../media/image9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3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11" Type="http://schemas.openxmlformats.org/officeDocument/2006/relationships/image" Target="../media/image2.emf"/><Relationship Id="rId5" Type="http://schemas.openxmlformats.org/officeDocument/2006/relationships/image" Target="../media/image98.png"/><Relationship Id="rId10" Type="http://schemas.openxmlformats.org/officeDocument/2006/relationships/image" Target="../media/image9.png"/><Relationship Id="rId4" Type="http://schemas.openxmlformats.org/officeDocument/2006/relationships/image" Target="../media/image97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81000"/>
            <a:ext cx="1371600" cy="126682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1800" y="5210175"/>
            <a:ext cx="1219200" cy="12668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4067175"/>
            <a:ext cx="1219200" cy="126682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9889" y="3205163"/>
            <a:ext cx="4912072" cy="2857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30000" y="6096000"/>
            <a:ext cx="762000" cy="762000"/>
          </a:xfrm>
          <a:prstGeom prst="rect">
            <a:avLst/>
          </a:prstGeom>
        </p:spPr>
      </p:pic>
      <p:sp>
        <p:nvSpPr>
          <p:cNvPr id="13" name="Text 4"/>
          <p:cNvSpPr/>
          <p:nvPr/>
        </p:nvSpPr>
        <p:spPr>
          <a:xfrm>
            <a:off x="1675090" y="2595563"/>
            <a:ext cx="8841819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PowerPoint Theme Template</a:t>
            </a:r>
            <a:endParaRPr lang="en-US" sz="3600" dirty="0"/>
          </a:p>
        </p:txBody>
      </p:sp>
      <p:sp>
        <p:nvSpPr>
          <p:cNvPr id="14" name="Text 5"/>
          <p:cNvSpPr/>
          <p:nvPr/>
        </p:nvSpPr>
        <p:spPr>
          <a:xfrm>
            <a:off x="1675090" y="3386138"/>
            <a:ext cx="8841819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0F766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Otolaryngology Conference</a:t>
            </a:r>
            <a:endParaRPr lang="en-US" sz="2700" dirty="0"/>
          </a:p>
        </p:txBody>
      </p:sp>
      <p:sp>
        <p:nvSpPr>
          <p:cNvPr id="15" name="Text 6"/>
          <p:cNvSpPr/>
          <p:nvPr/>
        </p:nvSpPr>
        <p:spPr>
          <a:xfrm>
            <a:off x="1675090" y="3995738"/>
            <a:ext cx="8841819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Professional Presentation Design </a:t>
            </a:r>
            <a:endParaRPr lang="en-US" sz="1500" dirty="0"/>
          </a:p>
        </p:txBody>
      </p:sp>
      <p:sp>
        <p:nvSpPr>
          <p:cNvPr id="19" name="Text 24">
            <a:extLst>
              <a:ext uri="{FF2B5EF4-FFF2-40B4-BE49-F238E27FC236}">
                <a16:creationId xmlns:a16="http://schemas.microsoft.com/office/drawing/2014/main" id="{CF858065-A6B4-E5AE-B74C-0441DDD815D7}"/>
              </a:ext>
            </a:extLst>
          </p:cNvPr>
          <p:cNvSpPr/>
          <p:nvPr/>
        </p:nvSpPr>
        <p:spPr>
          <a:xfrm>
            <a:off x="6729264" y="6515100"/>
            <a:ext cx="3232547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F766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The 40th SORL International Conference</a:t>
            </a:r>
            <a:endParaRPr lang="en-US" sz="1050" dirty="0"/>
          </a:p>
        </p:txBody>
      </p:sp>
      <p:sp>
        <p:nvSpPr>
          <p:cNvPr id="20" name="Text 25">
            <a:extLst>
              <a:ext uri="{FF2B5EF4-FFF2-40B4-BE49-F238E27FC236}">
                <a16:creationId xmlns:a16="http://schemas.microsoft.com/office/drawing/2014/main" id="{5D02E21A-E154-DDD5-36CC-942D802B2669}"/>
              </a:ext>
            </a:extLst>
          </p:cNvPr>
          <p:cNvSpPr/>
          <p:nvPr/>
        </p:nvSpPr>
        <p:spPr>
          <a:xfrm>
            <a:off x="9575453" y="6515100"/>
            <a:ext cx="2774097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Saudi Otorhinolaryngology Society</a:t>
            </a:r>
            <a:endParaRPr lang="en-US" sz="105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5DF9CB7-D9AE-A12F-37C0-33B465B6D2E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30042" t="19748" r="32423" b="24159"/>
          <a:stretch/>
        </p:blipFill>
        <p:spPr>
          <a:xfrm>
            <a:off x="9771961" y="-3097"/>
            <a:ext cx="979042" cy="9753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7E4DFA9-D9CE-D1B5-CE69-8C79AD1E922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6984" t="26508" r="17143" b="27142"/>
          <a:stretch/>
        </p:blipFill>
        <p:spPr>
          <a:xfrm>
            <a:off x="10763480" y="-37410"/>
            <a:ext cx="1428520" cy="10051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8382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304925"/>
            <a:ext cx="247650" cy="2857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209925"/>
            <a:ext cx="219075" cy="2857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295400"/>
            <a:ext cx="5638800" cy="46101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0" y="1304925"/>
            <a:ext cx="285750" cy="2857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0800" y="2552700"/>
            <a:ext cx="1258639" cy="3429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3200" y="2647950"/>
            <a:ext cx="133350" cy="152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11839" y="2552700"/>
            <a:ext cx="1366391" cy="3429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64239" y="2647950"/>
            <a:ext cx="133350" cy="1524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00800" y="3886200"/>
            <a:ext cx="152400" cy="1524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00800" y="4191000"/>
            <a:ext cx="152400" cy="1524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00800" y="4495800"/>
            <a:ext cx="152400" cy="1524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362700"/>
            <a:ext cx="12192000" cy="4953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4800" y="6534150"/>
            <a:ext cx="133350" cy="133350"/>
          </a:xfrm>
          <a:prstGeom prst="rect">
            <a:avLst/>
          </a:prstGeom>
        </p:spPr>
      </p:pic>
      <p:sp>
        <p:nvSpPr>
          <p:cNvPr id="17" name="Text 0"/>
          <p:cNvSpPr/>
          <p:nvPr/>
        </p:nvSpPr>
        <p:spPr>
          <a:xfrm>
            <a:off x="457200" y="228600"/>
            <a:ext cx="1353312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Conference Overview and Branding Requirements</a:t>
            </a:r>
            <a:endParaRPr lang="en-US" sz="2700" dirty="0"/>
          </a:p>
        </p:txBody>
      </p:sp>
      <p:sp>
        <p:nvSpPr>
          <p:cNvPr id="18" name="Text 1"/>
          <p:cNvSpPr/>
          <p:nvPr/>
        </p:nvSpPr>
        <p:spPr>
          <a:xfrm>
            <a:off x="819150" y="1295400"/>
            <a:ext cx="53340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0F766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Event Details</a:t>
            </a:r>
            <a:endParaRPr lang="en-US" sz="2250" dirty="0"/>
          </a:p>
        </p:txBody>
      </p:sp>
      <p:sp>
        <p:nvSpPr>
          <p:cNvPr id="19" name="Text 2"/>
          <p:cNvSpPr/>
          <p:nvPr/>
        </p:nvSpPr>
        <p:spPr>
          <a:xfrm>
            <a:off x="838200" y="1790700"/>
            <a:ext cx="59436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Title:</a:t>
            </a:r>
            <a:r>
              <a:rPr lang="en-US" sz="15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The 40th SORL International Conference</a:t>
            </a:r>
            <a:endParaRPr lang="en-US" sz="1500" dirty="0"/>
          </a:p>
        </p:txBody>
      </p:sp>
      <p:sp>
        <p:nvSpPr>
          <p:cNvPr id="20" name="Text 3"/>
          <p:cNvSpPr/>
          <p:nvPr/>
        </p:nvSpPr>
        <p:spPr>
          <a:xfrm>
            <a:off x="838200" y="2209800"/>
            <a:ext cx="59436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Dates:</a:t>
            </a:r>
            <a:r>
              <a:rPr lang="en-US" sz="15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8th - 10th January 2026</a:t>
            </a:r>
            <a:endParaRPr lang="en-US" sz="1500" dirty="0"/>
          </a:p>
        </p:txBody>
      </p:sp>
      <p:sp>
        <p:nvSpPr>
          <p:cNvPr id="21" name="Text 4"/>
          <p:cNvSpPr/>
          <p:nvPr/>
        </p:nvSpPr>
        <p:spPr>
          <a:xfrm>
            <a:off x="838200" y="2628900"/>
            <a:ext cx="4953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Location:</a:t>
            </a:r>
            <a:r>
              <a:rPr lang="en-US" sz="15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JEDDAH</a:t>
            </a:r>
            <a:endParaRPr lang="en-US" sz="1500" dirty="0"/>
          </a:p>
        </p:txBody>
      </p:sp>
      <p:sp>
        <p:nvSpPr>
          <p:cNvPr id="22" name="Text 5"/>
          <p:cNvSpPr/>
          <p:nvPr/>
        </p:nvSpPr>
        <p:spPr>
          <a:xfrm>
            <a:off x="790575" y="3200400"/>
            <a:ext cx="64008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0F766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Society Information</a:t>
            </a:r>
            <a:endParaRPr lang="en-US" sz="2250" dirty="0"/>
          </a:p>
        </p:txBody>
      </p:sp>
      <p:sp>
        <p:nvSpPr>
          <p:cNvPr id="23" name="Text 6"/>
          <p:cNvSpPr/>
          <p:nvPr/>
        </p:nvSpPr>
        <p:spPr>
          <a:xfrm>
            <a:off x="838200" y="3695700"/>
            <a:ext cx="495300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Full Name:</a:t>
            </a:r>
            <a:r>
              <a:rPr lang="en-US" sz="15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العربية: الجمعية السعودية للأنف والأذن والحنجرة</a:t>
            </a:r>
            <a:endParaRPr lang="en-US" sz="1500" dirty="0"/>
          </a:p>
        </p:txBody>
      </p:sp>
      <p:sp>
        <p:nvSpPr>
          <p:cNvPr id="24" name="Text 7"/>
          <p:cNvSpPr/>
          <p:nvPr/>
        </p:nvSpPr>
        <p:spPr>
          <a:xfrm>
            <a:off x="838200" y="4381500"/>
            <a:ext cx="59436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English:</a:t>
            </a:r>
            <a:r>
              <a:rPr lang="en-US" sz="15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Saudi Otorhinolaryngology Society</a:t>
            </a:r>
            <a:endParaRPr lang="en-US" sz="1500" dirty="0"/>
          </a:p>
        </p:txBody>
      </p:sp>
      <p:sp>
        <p:nvSpPr>
          <p:cNvPr id="25" name="Text 8"/>
          <p:cNvSpPr/>
          <p:nvPr/>
        </p:nvSpPr>
        <p:spPr>
          <a:xfrm>
            <a:off x="6800850" y="1295400"/>
            <a:ext cx="64008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0F766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Branding Requirements</a:t>
            </a:r>
            <a:endParaRPr lang="en-US" sz="2250" dirty="0"/>
          </a:p>
        </p:txBody>
      </p:sp>
      <p:sp>
        <p:nvSpPr>
          <p:cNvPr id="26" name="Text 9"/>
          <p:cNvSpPr/>
          <p:nvPr/>
        </p:nvSpPr>
        <p:spPr>
          <a:xfrm>
            <a:off x="6400800" y="1790700"/>
            <a:ext cx="53340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Logo Integration</a:t>
            </a:r>
            <a:endParaRPr lang="en-US" sz="1800" dirty="0"/>
          </a:p>
        </p:txBody>
      </p:sp>
      <p:sp>
        <p:nvSpPr>
          <p:cNvPr id="27" name="Text 10"/>
          <p:cNvSpPr/>
          <p:nvPr/>
        </p:nvSpPr>
        <p:spPr>
          <a:xfrm>
            <a:off x="6400800" y="2171700"/>
            <a:ext cx="64008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Both logos must be included in all presentations:</a:t>
            </a:r>
            <a:endParaRPr lang="en-US" sz="1350" dirty="0"/>
          </a:p>
        </p:txBody>
      </p:sp>
      <p:sp>
        <p:nvSpPr>
          <p:cNvPr id="28" name="Text 11"/>
          <p:cNvSpPr/>
          <p:nvPr/>
        </p:nvSpPr>
        <p:spPr>
          <a:xfrm>
            <a:off x="6762750" y="2628900"/>
            <a:ext cx="893147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Event Logo</a:t>
            </a:r>
            <a:endParaRPr lang="en-US" sz="1050" dirty="0"/>
          </a:p>
        </p:txBody>
      </p:sp>
      <p:sp>
        <p:nvSpPr>
          <p:cNvPr id="29" name="Text 12"/>
          <p:cNvSpPr/>
          <p:nvPr/>
        </p:nvSpPr>
        <p:spPr>
          <a:xfrm>
            <a:off x="8173789" y="2628900"/>
            <a:ext cx="1022449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Society Logo</a:t>
            </a:r>
            <a:endParaRPr lang="en-US" sz="1050" dirty="0"/>
          </a:p>
        </p:txBody>
      </p:sp>
      <p:sp>
        <p:nvSpPr>
          <p:cNvPr id="30" name="Text 13"/>
          <p:cNvSpPr/>
          <p:nvPr/>
        </p:nvSpPr>
        <p:spPr>
          <a:xfrm>
            <a:off x="6400800" y="3124200"/>
            <a:ext cx="53340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Design Style</a:t>
            </a:r>
            <a:endParaRPr lang="en-US" sz="1800" dirty="0"/>
          </a:p>
        </p:txBody>
      </p:sp>
      <p:sp>
        <p:nvSpPr>
          <p:cNvPr id="31" name="Text 14"/>
          <p:cNvSpPr/>
          <p:nvPr/>
        </p:nvSpPr>
        <p:spPr>
          <a:xfrm>
            <a:off x="6400800" y="3505200"/>
            <a:ext cx="64008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Adhere to a light design style with:</a:t>
            </a:r>
            <a:endParaRPr lang="en-US" sz="1350" dirty="0"/>
          </a:p>
        </p:txBody>
      </p:sp>
      <p:sp>
        <p:nvSpPr>
          <p:cNvPr id="32" name="Text 15"/>
          <p:cNvSpPr/>
          <p:nvPr/>
        </p:nvSpPr>
        <p:spPr>
          <a:xfrm>
            <a:off x="6629400" y="3848100"/>
            <a:ext cx="2886611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Clean, professional appearance</a:t>
            </a:r>
            <a:endParaRPr lang="en-US" sz="1200" dirty="0"/>
          </a:p>
        </p:txBody>
      </p:sp>
      <p:sp>
        <p:nvSpPr>
          <p:cNvPr id="33" name="Text 16"/>
          <p:cNvSpPr/>
          <p:nvPr/>
        </p:nvSpPr>
        <p:spPr>
          <a:xfrm>
            <a:off x="6629400" y="4152900"/>
            <a:ext cx="1735931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Ample white space</a:t>
            </a:r>
            <a:endParaRPr lang="en-US" sz="1200" dirty="0"/>
          </a:p>
        </p:txBody>
      </p:sp>
      <p:sp>
        <p:nvSpPr>
          <p:cNvPr id="34" name="Text 17"/>
          <p:cNvSpPr/>
          <p:nvPr/>
        </p:nvSpPr>
        <p:spPr>
          <a:xfrm>
            <a:off x="6629400" y="4457700"/>
            <a:ext cx="1670387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Light color palette</a:t>
            </a:r>
            <a:endParaRPr lang="en-US" sz="1200" dirty="0"/>
          </a:p>
        </p:txBody>
      </p:sp>
      <p:sp>
        <p:nvSpPr>
          <p:cNvPr id="36" name="Text 19"/>
          <p:cNvSpPr/>
          <p:nvPr/>
        </p:nvSpPr>
        <p:spPr>
          <a:xfrm>
            <a:off x="6729264" y="6515100"/>
            <a:ext cx="3232547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F766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The 40th SORL International Conference</a:t>
            </a:r>
            <a:endParaRPr lang="en-US" sz="1050" dirty="0"/>
          </a:p>
        </p:txBody>
      </p:sp>
      <p:sp>
        <p:nvSpPr>
          <p:cNvPr id="37" name="Text 20"/>
          <p:cNvSpPr/>
          <p:nvPr/>
        </p:nvSpPr>
        <p:spPr>
          <a:xfrm>
            <a:off x="9575453" y="6515100"/>
            <a:ext cx="2774097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Saudi Otorhinolaryngology Society</a:t>
            </a:r>
            <a:endParaRPr lang="en-US" sz="1050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058795C8-9CB4-E6DE-437A-82202FFCD1EB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30042" t="19748" r="32423" b="24159"/>
          <a:stretch/>
        </p:blipFill>
        <p:spPr>
          <a:xfrm>
            <a:off x="9771961" y="-3097"/>
            <a:ext cx="979042" cy="97538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B4C8177-02C7-D585-BBB5-24FC35EFBDDA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16984" t="26508" r="17143" b="27142"/>
          <a:stretch/>
        </p:blipFill>
        <p:spPr>
          <a:xfrm>
            <a:off x="10763480" y="-37410"/>
            <a:ext cx="1428520" cy="10051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8382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228725"/>
            <a:ext cx="219075" cy="2857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1790700"/>
            <a:ext cx="304800" cy="381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1895475"/>
            <a:ext cx="152400" cy="1524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2743200"/>
            <a:ext cx="323850" cy="3810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2847975"/>
            <a:ext cx="17145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400" y="3695700"/>
            <a:ext cx="304800" cy="3810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" y="3800475"/>
            <a:ext cx="152400" cy="1524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00800" y="1228725"/>
            <a:ext cx="285750" cy="2857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00800" y="1752600"/>
            <a:ext cx="2609850" cy="16383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91300" y="1971675"/>
            <a:ext cx="171450" cy="17145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91300" y="2286000"/>
            <a:ext cx="2228850" cy="9144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67500" y="2362200"/>
            <a:ext cx="1557338" cy="1524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67500" y="2514600"/>
            <a:ext cx="641300" cy="6096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85000" y="2514600"/>
            <a:ext cx="641300" cy="6096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02501" y="2514600"/>
            <a:ext cx="641300" cy="6096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201150" y="1752600"/>
            <a:ext cx="2609850" cy="16383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91650" y="1971675"/>
            <a:ext cx="171450" cy="17145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391650" y="2438400"/>
            <a:ext cx="557213" cy="7620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948863" y="2438400"/>
            <a:ext cx="557213" cy="7620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506075" y="2438400"/>
            <a:ext cx="557213" cy="7620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063288" y="2438400"/>
            <a:ext cx="557213" cy="7620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00800" y="3581400"/>
            <a:ext cx="2609850" cy="16383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591300" y="3800475"/>
            <a:ext cx="152400" cy="17145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201150" y="3581400"/>
            <a:ext cx="2609850" cy="163830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391650" y="3800475"/>
            <a:ext cx="152400" cy="17145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067925" y="4400550"/>
            <a:ext cx="285750" cy="342900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658475" y="4400550"/>
            <a:ext cx="285750" cy="342900"/>
          </a:xfrm>
          <a:prstGeom prst="rect">
            <a:avLst/>
          </a:prstGeom>
        </p:spPr>
      </p:pic>
      <p:pic>
        <p:nvPicPr>
          <p:cNvPr id="31" name="Image 29" descr="preencoded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pic>
        <p:nvPicPr>
          <p:cNvPr id="32" name="Image 30" descr="preencoded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04800" y="6572250"/>
            <a:ext cx="133350" cy="133350"/>
          </a:xfrm>
          <a:prstGeom prst="rect">
            <a:avLst/>
          </a:prstGeom>
        </p:spPr>
      </p:pic>
      <p:sp>
        <p:nvSpPr>
          <p:cNvPr id="33" name="Text 0"/>
          <p:cNvSpPr/>
          <p:nvPr/>
        </p:nvSpPr>
        <p:spPr>
          <a:xfrm>
            <a:off x="457200" y="228600"/>
            <a:ext cx="1353312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Design Philosophy and Light Theme Approach</a:t>
            </a:r>
            <a:endParaRPr lang="en-US" sz="2700" dirty="0"/>
          </a:p>
        </p:txBody>
      </p:sp>
      <p:sp>
        <p:nvSpPr>
          <p:cNvPr id="34" name="Text 1"/>
          <p:cNvSpPr/>
          <p:nvPr/>
        </p:nvSpPr>
        <p:spPr>
          <a:xfrm>
            <a:off x="714375" y="1219200"/>
            <a:ext cx="649224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0F766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Design Philosophy</a:t>
            </a:r>
            <a:endParaRPr lang="en-US" sz="2250" dirty="0"/>
          </a:p>
        </p:txBody>
      </p:sp>
      <p:sp>
        <p:nvSpPr>
          <p:cNvPr id="35" name="Text 2"/>
          <p:cNvSpPr/>
          <p:nvPr/>
        </p:nvSpPr>
        <p:spPr>
          <a:xfrm>
            <a:off x="990600" y="1752600"/>
            <a:ext cx="48006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Clean &amp; Professional</a:t>
            </a:r>
            <a:endParaRPr lang="en-US" sz="1500" dirty="0"/>
          </a:p>
        </p:txBody>
      </p:sp>
      <p:sp>
        <p:nvSpPr>
          <p:cNvPr id="36" name="Text 3"/>
          <p:cNvSpPr/>
          <p:nvPr/>
        </p:nvSpPr>
        <p:spPr>
          <a:xfrm>
            <a:off x="990600" y="2019300"/>
            <a:ext cx="48006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Light designs promote clarity and professionalism suitable for medical presentations.</a:t>
            </a:r>
            <a:endParaRPr lang="en-US" sz="1200" dirty="0"/>
          </a:p>
        </p:txBody>
      </p:sp>
      <p:sp>
        <p:nvSpPr>
          <p:cNvPr id="37" name="Text 4"/>
          <p:cNvSpPr/>
          <p:nvPr/>
        </p:nvSpPr>
        <p:spPr>
          <a:xfrm>
            <a:off x="1009650" y="2705100"/>
            <a:ext cx="478155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Enhanced Readability</a:t>
            </a:r>
            <a:endParaRPr lang="en-US" sz="1500" dirty="0"/>
          </a:p>
        </p:txBody>
      </p:sp>
      <p:sp>
        <p:nvSpPr>
          <p:cNvPr id="38" name="Text 5"/>
          <p:cNvSpPr/>
          <p:nvPr/>
        </p:nvSpPr>
        <p:spPr>
          <a:xfrm>
            <a:off x="1009650" y="2971800"/>
            <a:ext cx="478155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Light backgrounds with appropriate contrast improve text visibility during presentations.</a:t>
            </a:r>
            <a:endParaRPr lang="en-US" sz="1200" dirty="0"/>
          </a:p>
        </p:txBody>
      </p:sp>
      <p:sp>
        <p:nvSpPr>
          <p:cNvPr id="39" name="Text 6"/>
          <p:cNvSpPr/>
          <p:nvPr/>
        </p:nvSpPr>
        <p:spPr>
          <a:xfrm>
            <a:off x="990600" y="3657600"/>
            <a:ext cx="48006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Visual Harmony</a:t>
            </a:r>
            <a:endParaRPr lang="en-US" sz="1500" dirty="0"/>
          </a:p>
        </p:txBody>
      </p:sp>
      <p:sp>
        <p:nvSpPr>
          <p:cNvPr id="40" name="Text 7"/>
          <p:cNvSpPr/>
          <p:nvPr/>
        </p:nvSpPr>
        <p:spPr>
          <a:xfrm>
            <a:off x="990600" y="3924300"/>
            <a:ext cx="48006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Light palettes create a calm visual environment that doesn't distract from content.</a:t>
            </a:r>
            <a:endParaRPr lang="en-US" sz="1200" dirty="0"/>
          </a:p>
        </p:txBody>
      </p:sp>
      <p:sp>
        <p:nvSpPr>
          <p:cNvPr id="41" name="Text 8"/>
          <p:cNvSpPr/>
          <p:nvPr/>
        </p:nvSpPr>
        <p:spPr>
          <a:xfrm>
            <a:off x="6800850" y="1219200"/>
            <a:ext cx="649224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0F766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Light Theme Elements</a:t>
            </a:r>
            <a:endParaRPr lang="en-US" sz="2250" dirty="0"/>
          </a:p>
        </p:txBody>
      </p:sp>
      <p:sp>
        <p:nvSpPr>
          <p:cNvPr id="42" name="Text 9"/>
          <p:cNvSpPr/>
          <p:nvPr/>
        </p:nvSpPr>
        <p:spPr>
          <a:xfrm>
            <a:off x="6838950" y="1943100"/>
            <a:ext cx="267462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0F766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Clean Layout</a:t>
            </a:r>
            <a:endParaRPr lang="en-US" sz="1350" dirty="0"/>
          </a:p>
        </p:txBody>
      </p:sp>
      <p:sp>
        <p:nvSpPr>
          <p:cNvPr id="43" name="Text 10"/>
          <p:cNvSpPr/>
          <p:nvPr/>
        </p:nvSpPr>
        <p:spPr>
          <a:xfrm>
            <a:off x="9639300" y="1943100"/>
            <a:ext cx="267462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0F766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Color Palette</a:t>
            </a:r>
            <a:endParaRPr lang="en-US" sz="1350" dirty="0"/>
          </a:p>
        </p:txBody>
      </p:sp>
      <p:sp>
        <p:nvSpPr>
          <p:cNvPr id="44" name="Text 11"/>
          <p:cNvSpPr/>
          <p:nvPr/>
        </p:nvSpPr>
        <p:spPr>
          <a:xfrm>
            <a:off x="6819900" y="3771900"/>
            <a:ext cx="267462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0F766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Typography Hierarchy</a:t>
            </a:r>
            <a:endParaRPr lang="en-US" sz="1350" dirty="0"/>
          </a:p>
        </p:txBody>
      </p:sp>
      <p:sp>
        <p:nvSpPr>
          <p:cNvPr id="45" name="Text 12"/>
          <p:cNvSpPr/>
          <p:nvPr/>
        </p:nvSpPr>
        <p:spPr>
          <a:xfrm>
            <a:off x="6705600" y="4114800"/>
            <a:ext cx="211455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Heading</a:t>
            </a:r>
            <a:endParaRPr lang="en-US" sz="1500" dirty="0"/>
          </a:p>
        </p:txBody>
      </p:sp>
      <p:sp>
        <p:nvSpPr>
          <p:cNvPr id="46" name="Text 13"/>
          <p:cNvSpPr/>
          <p:nvPr/>
        </p:nvSpPr>
        <p:spPr>
          <a:xfrm>
            <a:off x="6705600" y="4457700"/>
            <a:ext cx="211455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Subheading</a:t>
            </a:r>
            <a:endParaRPr lang="en-US" sz="1350" dirty="0"/>
          </a:p>
        </p:txBody>
      </p:sp>
      <p:sp>
        <p:nvSpPr>
          <p:cNvPr id="47" name="Text 14"/>
          <p:cNvSpPr/>
          <p:nvPr/>
        </p:nvSpPr>
        <p:spPr>
          <a:xfrm>
            <a:off x="6705600" y="4800600"/>
            <a:ext cx="211455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Body text</a:t>
            </a:r>
            <a:endParaRPr lang="en-US" sz="1200" dirty="0"/>
          </a:p>
        </p:txBody>
      </p:sp>
      <p:sp>
        <p:nvSpPr>
          <p:cNvPr id="48" name="Text 15"/>
          <p:cNvSpPr/>
          <p:nvPr/>
        </p:nvSpPr>
        <p:spPr>
          <a:xfrm>
            <a:off x="9620250" y="3771900"/>
            <a:ext cx="267462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0F766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Medical Suitability</a:t>
            </a:r>
            <a:endParaRPr lang="en-US" sz="1350" dirty="0"/>
          </a:p>
        </p:txBody>
      </p:sp>
      <p:sp>
        <p:nvSpPr>
          <p:cNvPr id="50" name="Text 17"/>
          <p:cNvSpPr/>
          <p:nvPr/>
        </p:nvSpPr>
        <p:spPr>
          <a:xfrm>
            <a:off x="11138892" y="6553200"/>
            <a:ext cx="897969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Page 3 of 7</a:t>
            </a:r>
            <a:endParaRPr lang="en-US" sz="1050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3A559A4E-EB03-3C6C-2461-BDE81A692669}"/>
              </a:ext>
            </a:extLst>
          </p:cNvPr>
          <p:cNvPicPr>
            <a:picLocks noChangeAspect="1"/>
          </p:cNvPicPr>
          <p:nvPr/>
        </p:nvPicPr>
        <p:blipFill>
          <a:blip r:embed="rId32"/>
          <a:srcRect l="30042" t="19748" r="32423" b="24159"/>
          <a:stretch/>
        </p:blipFill>
        <p:spPr>
          <a:xfrm>
            <a:off x="9771961" y="-3097"/>
            <a:ext cx="979042" cy="97538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E4EA3A4-EE87-71E9-76D6-00F131523B7F}"/>
              </a:ext>
            </a:extLst>
          </p:cNvPr>
          <p:cNvPicPr>
            <a:picLocks noChangeAspect="1"/>
          </p:cNvPicPr>
          <p:nvPr/>
        </p:nvPicPr>
        <p:blipFill>
          <a:blip r:embed="rId33"/>
          <a:srcRect l="16984" t="26508" r="17143" b="27142"/>
          <a:stretch/>
        </p:blipFill>
        <p:spPr>
          <a:xfrm>
            <a:off x="10763480" y="-37410"/>
            <a:ext cx="1428520" cy="1005128"/>
          </a:xfrm>
          <a:prstGeom prst="rect">
            <a:avLst/>
          </a:prstGeom>
        </p:spPr>
      </p:pic>
      <p:sp>
        <p:nvSpPr>
          <p:cNvPr id="53" name="Text 24">
            <a:extLst>
              <a:ext uri="{FF2B5EF4-FFF2-40B4-BE49-F238E27FC236}">
                <a16:creationId xmlns:a16="http://schemas.microsoft.com/office/drawing/2014/main" id="{E33926DF-8630-0DB9-233C-21EDA958A63E}"/>
              </a:ext>
            </a:extLst>
          </p:cNvPr>
          <p:cNvSpPr/>
          <p:nvPr/>
        </p:nvSpPr>
        <p:spPr>
          <a:xfrm>
            <a:off x="6729264" y="6515100"/>
            <a:ext cx="3232547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F766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The 40th SORL International Conference</a:t>
            </a:r>
            <a:endParaRPr lang="en-US" sz="1050" dirty="0"/>
          </a:p>
        </p:txBody>
      </p:sp>
      <p:sp>
        <p:nvSpPr>
          <p:cNvPr id="54" name="Text 25">
            <a:extLst>
              <a:ext uri="{FF2B5EF4-FFF2-40B4-BE49-F238E27FC236}">
                <a16:creationId xmlns:a16="http://schemas.microsoft.com/office/drawing/2014/main" id="{9FC4ED2C-8556-67D4-ED58-D0E5A5CFF3ED}"/>
              </a:ext>
            </a:extLst>
          </p:cNvPr>
          <p:cNvSpPr/>
          <p:nvPr/>
        </p:nvSpPr>
        <p:spPr>
          <a:xfrm>
            <a:off x="9575453" y="6515100"/>
            <a:ext cx="2774097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Saudi Otorhinolaryngology Society</a:t>
            </a:r>
            <a:endParaRPr lang="en-US" sz="10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8382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247775"/>
            <a:ext cx="171450" cy="2286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2705100"/>
            <a:ext cx="5562600" cy="11811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2895600"/>
            <a:ext cx="219075" cy="190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3238500"/>
            <a:ext cx="152400" cy="152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3543300"/>
            <a:ext cx="15240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4038600"/>
            <a:ext cx="5562600" cy="11811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" y="4229100"/>
            <a:ext cx="190500" cy="1905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4572000"/>
            <a:ext cx="152400" cy="1524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4876800"/>
            <a:ext cx="152400" cy="1524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8400" y="1219200"/>
            <a:ext cx="2705100" cy="192405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15350" y="1733550"/>
            <a:ext cx="228600" cy="2286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57950" y="2171700"/>
            <a:ext cx="228600" cy="2286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05900" y="1219200"/>
            <a:ext cx="2705100" cy="192405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72850" y="1733550"/>
            <a:ext cx="228600" cy="2286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15450" y="2171700"/>
            <a:ext cx="228600" cy="2286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48400" y="3295650"/>
            <a:ext cx="2705100" cy="192405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15350" y="3810000"/>
            <a:ext cx="228600" cy="2286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57950" y="4248150"/>
            <a:ext cx="228600" cy="2286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5900" y="3295650"/>
            <a:ext cx="2705100" cy="192405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44150" y="4029075"/>
            <a:ext cx="228600" cy="2286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15450" y="4248150"/>
            <a:ext cx="228600" cy="2286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4800" y="6572250"/>
            <a:ext cx="133350" cy="133350"/>
          </a:xfrm>
          <a:prstGeom prst="rect">
            <a:avLst/>
          </a:prstGeom>
        </p:spPr>
      </p:pic>
      <p:sp>
        <p:nvSpPr>
          <p:cNvPr id="27" name="Text 0"/>
          <p:cNvSpPr/>
          <p:nvPr/>
        </p:nvSpPr>
        <p:spPr>
          <a:xfrm>
            <a:off x="457200" y="228600"/>
            <a:ext cx="112776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Logo Integration Strategy</a:t>
            </a:r>
            <a:endParaRPr lang="en-US" sz="2700" dirty="0"/>
          </a:p>
        </p:txBody>
      </p:sp>
      <p:sp>
        <p:nvSpPr>
          <p:cNvPr id="28" name="Text 1"/>
          <p:cNvSpPr/>
          <p:nvPr/>
        </p:nvSpPr>
        <p:spPr>
          <a:xfrm>
            <a:off x="628650" y="1219200"/>
            <a:ext cx="667512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0F766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Strategic Logo Placement</a:t>
            </a:r>
            <a:endParaRPr lang="en-US" sz="1800" dirty="0"/>
          </a:p>
        </p:txBody>
      </p:sp>
      <p:sp>
        <p:nvSpPr>
          <p:cNvPr id="29" name="Text 2"/>
          <p:cNvSpPr/>
          <p:nvPr/>
        </p:nvSpPr>
        <p:spPr>
          <a:xfrm>
            <a:off x="381000" y="1676400"/>
            <a:ext cx="5562600" cy="800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Logos should be placed consistently across all slides while maintaining appropriate visibility and not distracting from content.</a:t>
            </a:r>
            <a:endParaRPr lang="en-US" sz="1350" dirty="0"/>
          </a:p>
        </p:txBody>
      </p:sp>
      <p:sp>
        <p:nvSpPr>
          <p:cNvPr id="30" name="Text 3"/>
          <p:cNvSpPr/>
          <p:nvPr/>
        </p:nvSpPr>
        <p:spPr>
          <a:xfrm>
            <a:off x="828675" y="2857500"/>
            <a:ext cx="52578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Visibility Guidelines</a:t>
            </a:r>
            <a:endParaRPr lang="en-US" sz="1500" dirty="0"/>
          </a:p>
        </p:txBody>
      </p:sp>
      <p:sp>
        <p:nvSpPr>
          <p:cNvPr id="31" name="Text 4"/>
          <p:cNvSpPr/>
          <p:nvPr/>
        </p:nvSpPr>
        <p:spPr>
          <a:xfrm>
            <a:off x="762000" y="3200400"/>
            <a:ext cx="3132177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Title Slide:</a:t>
            </a: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Prominent placement</a:t>
            </a:r>
            <a:endParaRPr lang="en-US" sz="1200" dirty="0"/>
          </a:p>
        </p:txBody>
      </p:sp>
      <p:sp>
        <p:nvSpPr>
          <p:cNvPr id="32" name="Text 5"/>
          <p:cNvSpPr/>
          <p:nvPr/>
        </p:nvSpPr>
        <p:spPr>
          <a:xfrm>
            <a:off x="762000" y="3505200"/>
            <a:ext cx="3246477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Content Slides:</a:t>
            </a: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Subtle placement</a:t>
            </a:r>
            <a:endParaRPr lang="en-US" sz="1200" dirty="0"/>
          </a:p>
        </p:txBody>
      </p:sp>
      <p:sp>
        <p:nvSpPr>
          <p:cNvPr id="33" name="Text 6"/>
          <p:cNvSpPr/>
          <p:nvPr/>
        </p:nvSpPr>
        <p:spPr>
          <a:xfrm>
            <a:off x="800100" y="4191000"/>
            <a:ext cx="52578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Sizing Considerations</a:t>
            </a:r>
            <a:endParaRPr lang="en-US" sz="1500" dirty="0"/>
          </a:p>
        </p:txBody>
      </p:sp>
      <p:sp>
        <p:nvSpPr>
          <p:cNvPr id="34" name="Text 7"/>
          <p:cNvSpPr/>
          <p:nvPr/>
        </p:nvSpPr>
        <p:spPr>
          <a:xfrm>
            <a:off x="762000" y="4533900"/>
            <a:ext cx="2955191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Scale logos to maintain visibility</a:t>
            </a:r>
            <a:endParaRPr lang="en-US" sz="1200" dirty="0"/>
          </a:p>
        </p:txBody>
      </p:sp>
      <p:sp>
        <p:nvSpPr>
          <p:cNvPr id="35" name="Text 8"/>
          <p:cNvSpPr/>
          <p:nvPr/>
        </p:nvSpPr>
        <p:spPr>
          <a:xfrm>
            <a:off x="762000" y="4838700"/>
            <a:ext cx="2709803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Adjust based on slide content</a:t>
            </a:r>
            <a:endParaRPr lang="en-US" sz="1200" dirty="0"/>
          </a:p>
        </p:txBody>
      </p:sp>
      <p:sp>
        <p:nvSpPr>
          <p:cNvPr id="36" name="Text 9"/>
          <p:cNvSpPr/>
          <p:nvPr/>
        </p:nvSpPr>
        <p:spPr>
          <a:xfrm>
            <a:off x="7208758" y="1381125"/>
            <a:ext cx="784384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Title Slide</a:t>
            </a:r>
            <a:endParaRPr lang="en-US" sz="1050" dirty="0"/>
          </a:p>
        </p:txBody>
      </p:sp>
      <p:sp>
        <p:nvSpPr>
          <p:cNvPr id="37" name="Text 10"/>
          <p:cNvSpPr/>
          <p:nvPr/>
        </p:nvSpPr>
        <p:spPr>
          <a:xfrm>
            <a:off x="8590508" y="1733550"/>
            <a:ext cx="2286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</a:t>
            </a:r>
            <a:endParaRPr lang="en-US" sz="900" dirty="0"/>
          </a:p>
        </p:txBody>
      </p:sp>
      <p:sp>
        <p:nvSpPr>
          <p:cNvPr id="38" name="Text 11"/>
          <p:cNvSpPr/>
          <p:nvPr/>
        </p:nvSpPr>
        <p:spPr>
          <a:xfrm>
            <a:off x="6531025" y="2171700"/>
            <a:ext cx="2286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</a:t>
            </a:r>
            <a:endParaRPr lang="en-US" sz="900" dirty="0"/>
          </a:p>
        </p:txBody>
      </p:sp>
      <p:sp>
        <p:nvSpPr>
          <p:cNvPr id="39" name="Text 12"/>
          <p:cNvSpPr/>
          <p:nvPr/>
        </p:nvSpPr>
        <p:spPr>
          <a:xfrm>
            <a:off x="6853371" y="2628900"/>
            <a:ext cx="1495008" cy="1333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Top Right (prominent)</a:t>
            </a:r>
            <a:endParaRPr lang="en-US" sz="900" dirty="0"/>
          </a:p>
        </p:txBody>
      </p:sp>
      <p:sp>
        <p:nvSpPr>
          <p:cNvPr id="40" name="Text 13"/>
          <p:cNvSpPr/>
          <p:nvPr/>
        </p:nvSpPr>
        <p:spPr>
          <a:xfrm>
            <a:off x="8223796" y="2590800"/>
            <a:ext cx="0" cy="1809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
</a:t>
            </a:r>
            <a:endParaRPr lang="en-US" sz="1200" dirty="0"/>
          </a:p>
        </p:txBody>
      </p:sp>
      <p:sp>
        <p:nvSpPr>
          <p:cNvPr id="41" name="Text 14"/>
          <p:cNvSpPr/>
          <p:nvPr/>
        </p:nvSpPr>
        <p:spPr>
          <a:xfrm>
            <a:off x="6769075" y="2857500"/>
            <a:ext cx="1663601" cy="1333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Bottom Left (prominent)</a:t>
            </a:r>
            <a:endParaRPr lang="en-US" sz="900" dirty="0"/>
          </a:p>
        </p:txBody>
      </p:sp>
      <p:sp>
        <p:nvSpPr>
          <p:cNvPr id="42" name="Text 15"/>
          <p:cNvSpPr/>
          <p:nvPr/>
        </p:nvSpPr>
        <p:spPr>
          <a:xfrm>
            <a:off x="9844281" y="1381125"/>
            <a:ext cx="1228189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Section Header</a:t>
            </a:r>
            <a:endParaRPr lang="en-US" sz="1050" dirty="0"/>
          </a:p>
        </p:txBody>
      </p:sp>
      <p:sp>
        <p:nvSpPr>
          <p:cNvPr id="43" name="Text 16"/>
          <p:cNvSpPr/>
          <p:nvPr/>
        </p:nvSpPr>
        <p:spPr>
          <a:xfrm>
            <a:off x="11448008" y="1733550"/>
            <a:ext cx="2286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</a:t>
            </a:r>
            <a:endParaRPr lang="en-US" sz="900" dirty="0"/>
          </a:p>
        </p:txBody>
      </p:sp>
      <p:sp>
        <p:nvSpPr>
          <p:cNvPr id="44" name="Text 17"/>
          <p:cNvSpPr/>
          <p:nvPr/>
        </p:nvSpPr>
        <p:spPr>
          <a:xfrm>
            <a:off x="9388525" y="2171700"/>
            <a:ext cx="2286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</a:t>
            </a:r>
            <a:endParaRPr lang="en-US" sz="900" dirty="0"/>
          </a:p>
        </p:txBody>
      </p:sp>
      <p:sp>
        <p:nvSpPr>
          <p:cNvPr id="45" name="Text 18"/>
          <p:cNvSpPr/>
          <p:nvPr/>
        </p:nvSpPr>
        <p:spPr>
          <a:xfrm>
            <a:off x="9854089" y="2628900"/>
            <a:ext cx="1208723" cy="1333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Top Right (subtle)</a:t>
            </a:r>
            <a:endParaRPr lang="en-US" sz="900" dirty="0"/>
          </a:p>
        </p:txBody>
      </p:sp>
      <p:sp>
        <p:nvSpPr>
          <p:cNvPr id="46" name="Text 19"/>
          <p:cNvSpPr/>
          <p:nvPr/>
        </p:nvSpPr>
        <p:spPr>
          <a:xfrm>
            <a:off x="10962084" y="2590800"/>
            <a:ext cx="0" cy="1809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
</a:t>
            </a:r>
            <a:endParaRPr lang="en-US" sz="1200" dirty="0"/>
          </a:p>
        </p:txBody>
      </p:sp>
      <p:sp>
        <p:nvSpPr>
          <p:cNvPr id="47" name="Text 20"/>
          <p:cNvSpPr/>
          <p:nvPr/>
        </p:nvSpPr>
        <p:spPr>
          <a:xfrm>
            <a:off x="9769807" y="2857500"/>
            <a:ext cx="1377136" cy="1333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Bottom Left (subtle)</a:t>
            </a:r>
            <a:endParaRPr lang="en-US" sz="900" dirty="0"/>
          </a:p>
        </p:txBody>
      </p:sp>
      <p:sp>
        <p:nvSpPr>
          <p:cNvPr id="48" name="Text 21"/>
          <p:cNvSpPr/>
          <p:nvPr/>
        </p:nvSpPr>
        <p:spPr>
          <a:xfrm>
            <a:off x="7061969" y="3457575"/>
            <a:ext cx="1077813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Content Slide</a:t>
            </a:r>
            <a:endParaRPr lang="en-US" sz="1050" dirty="0"/>
          </a:p>
        </p:txBody>
      </p:sp>
      <p:sp>
        <p:nvSpPr>
          <p:cNvPr id="49" name="Text 22"/>
          <p:cNvSpPr/>
          <p:nvPr/>
        </p:nvSpPr>
        <p:spPr>
          <a:xfrm>
            <a:off x="8590508" y="3810000"/>
            <a:ext cx="2286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</a:t>
            </a:r>
            <a:endParaRPr lang="en-US" sz="900" dirty="0"/>
          </a:p>
        </p:txBody>
      </p:sp>
      <p:sp>
        <p:nvSpPr>
          <p:cNvPr id="50" name="Text 23"/>
          <p:cNvSpPr/>
          <p:nvPr/>
        </p:nvSpPr>
        <p:spPr>
          <a:xfrm>
            <a:off x="6531025" y="4248150"/>
            <a:ext cx="2286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</a:t>
            </a:r>
            <a:endParaRPr lang="en-US" sz="900" dirty="0"/>
          </a:p>
        </p:txBody>
      </p:sp>
      <p:sp>
        <p:nvSpPr>
          <p:cNvPr id="51" name="Text 24"/>
          <p:cNvSpPr/>
          <p:nvPr/>
        </p:nvSpPr>
        <p:spPr>
          <a:xfrm>
            <a:off x="6996589" y="4705350"/>
            <a:ext cx="1208723" cy="1333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Top Right (subtle)</a:t>
            </a:r>
            <a:endParaRPr lang="en-US" sz="900" dirty="0"/>
          </a:p>
        </p:txBody>
      </p:sp>
      <p:sp>
        <p:nvSpPr>
          <p:cNvPr id="52" name="Text 25"/>
          <p:cNvSpPr/>
          <p:nvPr/>
        </p:nvSpPr>
        <p:spPr>
          <a:xfrm>
            <a:off x="8104584" y="4667250"/>
            <a:ext cx="0" cy="1809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
</a:t>
            </a:r>
            <a:endParaRPr lang="en-US" sz="1200" dirty="0"/>
          </a:p>
        </p:txBody>
      </p:sp>
      <p:sp>
        <p:nvSpPr>
          <p:cNvPr id="53" name="Text 26"/>
          <p:cNvSpPr/>
          <p:nvPr/>
        </p:nvSpPr>
        <p:spPr>
          <a:xfrm>
            <a:off x="6912307" y="4933950"/>
            <a:ext cx="1377136" cy="1333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Bottom Left (subtle)</a:t>
            </a:r>
            <a:endParaRPr lang="en-US" sz="900" dirty="0"/>
          </a:p>
        </p:txBody>
      </p:sp>
      <p:sp>
        <p:nvSpPr>
          <p:cNvPr id="54" name="Text 27"/>
          <p:cNvSpPr/>
          <p:nvPr/>
        </p:nvSpPr>
        <p:spPr>
          <a:xfrm>
            <a:off x="9842316" y="3457575"/>
            <a:ext cx="1232118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Q&amp;A/Thank You</a:t>
            </a:r>
            <a:endParaRPr lang="en-US" sz="1050" dirty="0"/>
          </a:p>
        </p:txBody>
      </p:sp>
      <p:sp>
        <p:nvSpPr>
          <p:cNvPr id="55" name="Text 28"/>
          <p:cNvSpPr/>
          <p:nvPr/>
        </p:nvSpPr>
        <p:spPr>
          <a:xfrm>
            <a:off x="10380241" y="4029075"/>
            <a:ext cx="2286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</a:t>
            </a:r>
            <a:endParaRPr lang="en-US" sz="900" dirty="0"/>
          </a:p>
        </p:txBody>
      </p:sp>
      <p:sp>
        <p:nvSpPr>
          <p:cNvPr id="56" name="Text 29"/>
          <p:cNvSpPr/>
          <p:nvPr/>
        </p:nvSpPr>
        <p:spPr>
          <a:xfrm>
            <a:off x="9388525" y="4248150"/>
            <a:ext cx="2286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</a:t>
            </a:r>
            <a:endParaRPr lang="en-US" sz="900" dirty="0"/>
          </a:p>
        </p:txBody>
      </p:sp>
      <p:sp>
        <p:nvSpPr>
          <p:cNvPr id="57" name="Text 30"/>
          <p:cNvSpPr/>
          <p:nvPr/>
        </p:nvSpPr>
        <p:spPr>
          <a:xfrm>
            <a:off x="9713908" y="4705350"/>
            <a:ext cx="1488936" cy="1333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Centered (prominent)</a:t>
            </a:r>
            <a:endParaRPr lang="en-US" sz="900" dirty="0"/>
          </a:p>
        </p:txBody>
      </p:sp>
      <p:sp>
        <p:nvSpPr>
          <p:cNvPr id="58" name="Text 31"/>
          <p:cNvSpPr/>
          <p:nvPr/>
        </p:nvSpPr>
        <p:spPr>
          <a:xfrm>
            <a:off x="11078766" y="4667250"/>
            <a:ext cx="0" cy="1809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
</a:t>
            </a:r>
            <a:endParaRPr lang="en-US" sz="1200" dirty="0"/>
          </a:p>
        </p:txBody>
      </p:sp>
      <p:sp>
        <p:nvSpPr>
          <p:cNvPr id="59" name="Text 32"/>
          <p:cNvSpPr/>
          <p:nvPr/>
        </p:nvSpPr>
        <p:spPr>
          <a:xfrm>
            <a:off x="9769807" y="4933950"/>
            <a:ext cx="1377136" cy="1333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Bottom Left (subtle)</a:t>
            </a:r>
            <a:endParaRPr lang="en-US" sz="900" dirty="0"/>
          </a:p>
        </p:txBody>
      </p:sp>
      <p:sp>
        <p:nvSpPr>
          <p:cNvPr id="61" name="Text 34"/>
          <p:cNvSpPr/>
          <p:nvPr/>
        </p:nvSpPr>
        <p:spPr>
          <a:xfrm>
            <a:off x="6729264" y="6553200"/>
            <a:ext cx="3232547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F766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The 40th SORL International Conference</a:t>
            </a:r>
            <a:endParaRPr lang="en-US" sz="1050" dirty="0"/>
          </a:p>
        </p:txBody>
      </p:sp>
      <p:sp>
        <p:nvSpPr>
          <p:cNvPr id="62" name="Text 35"/>
          <p:cNvSpPr/>
          <p:nvPr/>
        </p:nvSpPr>
        <p:spPr>
          <a:xfrm>
            <a:off x="9575453" y="6553200"/>
            <a:ext cx="2774097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Saudi Otorhinolaryngology Society</a:t>
            </a:r>
            <a:endParaRPr lang="en-US" sz="1050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6A69D417-91E1-26D1-A831-3CF4F7006A48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30042" t="19748" r="32423" b="24159"/>
          <a:stretch/>
        </p:blipFill>
        <p:spPr>
          <a:xfrm>
            <a:off x="9771961" y="-3097"/>
            <a:ext cx="979042" cy="97538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72233D3-CDC5-F864-7E58-0BC2B2880AA1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16984" t="26508" r="17143" b="27142"/>
          <a:stretch/>
        </p:blipFill>
        <p:spPr>
          <a:xfrm>
            <a:off x="10763480" y="-37410"/>
            <a:ext cx="1428520" cy="10051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8382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143000"/>
            <a:ext cx="5676900" cy="18669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" y="1333500"/>
            <a:ext cx="1612850" cy="762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" y="1333500"/>
            <a:ext cx="1612850" cy="190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300" y="1524000"/>
            <a:ext cx="1612850" cy="571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925" y="1571625"/>
            <a:ext cx="1138089" cy="1143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2925" y="1762125"/>
            <a:ext cx="758726" cy="762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2925" y="1876425"/>
            <a:ext cx="1138089" cy="762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4951" y="2209800"/>
            <a:ext cx="533400" cy="6096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60550" y="1752600"/>
            <a:ext cx="152400" cy="1524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60550" y="2019300"/>
            <a:ext cx="152400" cy="1524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60550" y="2286000"/>
            <a:ext cx="152400" cy="1524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1143000"/>
            <a:ext cx="5676900" cy="18669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1333500"/>
            <a:ext cx="1612850" cy="7620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00800" y="1333500"/>
            <a:ext cx="1612850" cy="1905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0" y="1524000"/>
            <a:ext cx="1612850" cy="5715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48425" y="1571625"/>
            <a:ext cx="758726" cy="1143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02351" y="2209800"/>
            <a:ext cx="609600" cy="6096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66050" y="1752600"/>
            <a:ext cx="152400" cy="1524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66050" y="2019300"/>
            <a:ext cx="152400" cy="1524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66050" y="2286000"/>
            <a:ext cx="152400" cy="1524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238500"/>
            <a:ext cx="5676900" cy="18669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" y="3429000"/>
            <a:ext cx="1612850" cy="7620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5300" y="3429000"/>
            <a:ext cx="1612850" cy="19050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300" y="3619500"/>
            <a:ext cx="1612850" cy="57150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2925" y="3667125"/>
            <a:ext cx="1138089" cy="7620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42925" y="3781425"/>
            <a:ext cx="758726" cy="76200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2925" y="3895725"/>
            <a:ext cx="1138089" cy="76200"/>
          </a:xfrm>
          <a:prstGeom prst="rect">
            <a:avLst/>
          </a:prstGeom>
        </p:spPr>
      </p:pic>
      <p:pic>
        <p:nvPicPr>
          <p:cNvPr id="31" name="Image 29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2925" y="4010025"/>
            <a:ext cx="505867" cy="76200"/>
          </a:xfrm>
          <a:prstGeom prst="rect">
            <a:avLst/>
          </a:prstGeom>
        </p:spPr>
      </p:pic>
      <p:pic>
        <p:nvPicPr>
          <p:cNvPr id="32" name="Image 30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73051" y="4305300"/>
            <a:ext cx="457200" cy="609600"/>
          </a:xfrm>
          <a:prstGeom prst="rect">
            <a:avLst/>
          </a:prstGeom>
        </p:spPr>
      </p:pic>
      <p:pic>
        <p:nvPicPr>
          <p:cNvPr id="33" name="Image 31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260550" y="3848100"/>
            <a:ext cx="152400" cy="152400"/>
          </a:xfrm>
          <a:prstGeom prst="rect">
            <a:avLst/>
          </a:prstGeom>
        </p:spPr>
      </p:pic>
      <p:pic>
        <p:nvPicPr>
          <p:cNvPr id="34" name="Image 32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260550" y="4114800"/>
            <a:ext cx="152400" cy="152400"/>
          </a:xfrm>
          <a:prstGeom prst="rect">
            <a:avLst/>
          </a:prstGeom>
        </p:spPr>
      </p:pic>
      <p:pic>
        <p:nvPicPr>
          <p:cNvPr id="35" name="Image 33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260550" y="4381500"/>
            <a:ext cx="152400" cy="152400"/>
          </a:xfrm>
          <a:prstGeom prst="rect">
            <a:avLst/>
          </a:prstGeom>
        </p:spPr>
      </p:pic>
      <p:pic>
        <p:nvPicPr>
          <p:cNvPr id="36" name="Image 3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3238500"/>
            <a:ext cx="5676900" cy="1866900"/>
          </a:xfrm>
          <a:prstGeom prst="rect">
            <a:avLst/>
          </a:prstGeom>
        </p:spPr>
      </p:pic>
      <p:pic>
        <p:nvPicPr>
          <p:cNvPr id="37" name="Image 3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3429000"/>
            <a:ext cx="1612850" cy="762000"/>
          </a:xfrm>
          <a:prstGeom prst="rect">
            <a:avLst/>
          </a:prstGeom>
        </p:spPr>
      </p:pic>
      <p:pic>
        <p:nvPicPr>
          <p:cNvPr id="38" name="Image 36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400800" y="3429000"/>
            <a:ext cx="1612850" cy="190500"/>
          </a:xfrm>
          <a:prstGeom prst="rect">
            <a:avLst/>
          </a:prstGeom>
        </p:spPr>
      </p:pic>
      <p:pic>
        <p:nvPicPr>
          <p:cNvPr id="39" name="Image 3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0" y="3619500"/>
            <a:ext cx="1612850" cy="571500"/>
          </a:xfrm>
          <a:prstGeom prst="rect">
            <a:avLst/>
          </a:prstGeom>
        </p:spPr>
      </p:pic>
      <p:pic>
        <p:nvPicPr>
          <p:cNvPr id="40" name="Image 38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448425" y="3667125"/>
            <a:ext cx="758726" cy="76200"/>
          </a:xfrm>
          <a:prstGeom prst="rect">
            <a:avLst/>
          </a:prstGeom>
        </p:spPr>
      </p:pic>
      <p:pic>
        <p:nvPicPr>
          <p:cNvPr id="41" name="Image 39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448425" y="3781425"/>
            <a:ext cx="1517600" cy="609600"/>
          </a:xfrm>
          <a:prstGeom prst="rect">
            <a:avLst/>
          </a:prstGeom>
        </p:spPr>
      </p:pic>
      <p:pic>
        <p:nvPicPr>
          <p:cNvPr id="42" name="Image 40" descr="preencoded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130951" y="4010025"/>
            <a:ext cx="152400" cy="152400"/>
          </a:xfrm>
          <a:prstGeom prst="rect">
            <a:avLst/>
          </a:prstGeom>
        </p:spPr>
      </p:pic>
      <p:pic>
        <p:nvPicPr>
          <p:cNvPr id="43" name="Image 41" descr="preencoded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902351" y="4305300"/>
            <a:ext cx="609600" cy="609600"/>
          </a:xfrm>
          <a:prstGeom prst="rect">
            <a:avLst/>
          </a:prstGeom>
        </p:spPr>
      </p:pic>
      <p:pic>
        <p:nvPicPr>
          <p:cNvPr id="44" name="Image 42" descr="preencoded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166050" y="3848100"/>
            <a:ext cx="152400" cy="152400"/>
          </a:xfrm>
          <a:prstGeom prst="rect">
            <a:avLst/>
          </a:prstGeom>
        </p:spPr>
      </p:pic>
      <p:pic>
        <p:nvPicPr>
          <p:cNvPr id="45" name="Image 43" descr="preencoded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166050" y="4114800"/>
            <a:ext cx="152400" cy="152400"/>
          </a:xfrm>
          <a:prstGeom prst="rect">
            <a:avLst/>
          </a:prstGeom>
        </p:spPr>
      </p:pic>
      <p:pic>
        <p:nvPicPr>
          <p:cNvPr id="46" name="Image 44" descr="preencoded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166050" y="4381500"/>
            <a:ext cx="152400" cy="152400"/>
          </a:xfrm>
          <a:prstGeom prst="rect">
            <a:avLst/>
          </a:prstGeom>
        </p:spPr>
      </p:pic>
      <p:pic>
        <p:nvPicPr>
          <p:cNvPr id="47" name="Image 45" descr="preencoded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0" y="6438900"/>
            <a:ext cx="12192000" cy="419100"/>
          </a:xfrm>
          <a:prstGeom prst="rect">
            <a:avLst/>
          </a:prstGeom>
        </p:spPr>
      </p:pic>
      <p:pic>
        <p:nvPicPr>
          <p:cNvPr id="48" name="Image 46" descr="preencoded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04800" y="6572250"/>
            <a:ext cx="133350" cy="133350"/>
          </a:xfrm>
          <a:prstGeom prst="rect">
            <a:avLst/>
          </a:prstGeom>
        </p:spPr>
      </p:pic>
      <p:sp>
        <p:nvSpPr>
          <p:cNvPr id="49" name="Text 0"/>
          <p:cNvSpPr/>
          <p:nvPr/>
        </p:nvSpPr>
        <p:spPr>
          <a:xfrm>
            <a:off x="457200" y="228600"/>
            <a:ext cx="1353312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Slide Master Templates Overview</a:t>
            </a:r>
            <a:endParaRPr lang="en-US" sz="2700" dirty="0"/>
          </a:p>
        </p:txBody>
      </p:sp>
      <p:sp>
        <p:nvSpPr>
          <p:cNvPr id="50" name="Text 1"/>
          <p:cNvSpPr/>
          <p:nvPr/>
        </p:nvSpPr>
        <p:spPr>
          <a:xfrm>
            <a:off x="2260550" y="1333500"/>
            <a:ext cx="3530501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0F766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Title Slide</a:t>
            </a:r>
            <a:endParaRPr lang="en-US" sz="1800" dirty="0"/>
          </a:p>
        </p:txBody>
      </p:sp>
      <p:sp>
        <p:nvSpPr>
          <p:cNvPr id="51" name="Text 2"/>
          <p:cNvSpPr/>
          <p:nvPr/>
        </p:nvSpPr>
        <p:spPr>
          <a:xfrm>
            <a:off x="2489150" y="1714500"/>
            <a:ext cx="3368814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Prominent display of conference title</a:t>
            </a:r>
            <a:endParaRPr lang="en-US" sz="1200" dirty="0"/>
          </a:p>
        </p:txBody>
      </p:sp>
      <p:sp>
        <p:nvSpPr>
          <p:cNvPr id="52" name="Text 3"/>
          <p:cNvSpPr/>
          <p:nvPr/>
        </p:nvSpPr>
        <p:spPr>
          <a:xfrm>
            <a:off x="2489150" y="1981200"/>
            <a:ext cx="2633901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Speaker name and affiliation</a:t>
            </a:r>
            <a:endParaRPr lang="en-US" sz="1200" dirty="0"/>
          </a:p>
        </p:txBody>
      </p:sp>
      <p:sp>
        <p:nvSpPr>
          <p:cNvPr id="53" name="Text 4"/>
          <p:cNvSpPr/>
          <p:nvPr/>
        </p:nvSpPr>
        <p:spPr>
          <a:xfrm>
            <a:off x="2489150" y="2247900"/>
            <a:ext cx="27966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Both logos prominently placed</a:t>
            </a:r>
            <a:endParaRPr lang="en-US" sz="1200" dirty="0"/>
          </a:p>
        </p:txBody>
      </p:sp>
      <p:sp>
        <p:nvSpPr>
          <p:cNvPr id="54" name="Text 5"/>
          <p:cNvSpPr/>
          <p:nvPr/>
        </p:nvSpPr>
        <p:spPr>
          <a:xfrm>
            <a:off x="8166050" y="1333500"/>
            <a:ext cx="4236601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D4ED8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Section Header</a:t>
            </a:r>
            <a:endParaRPr lang="en-US" sz="1800" dirty="0"/>
          </a:p>
        </p:txBody>
      </p:sp>
      <p:sp>
        <p:nvSpPr>
          <p:cNvPr id="55" name="Text 6"/>
          <p:cNvSpPr/>
          <p:nvPr/>
        </p:nvSpPr>
        <p:spPr>
          <a:xfrm>
            <a:off x="8394650" y="1714500"/>
            <a:ext cx="2213134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Introduces new sections</a:t>
            </a:r>
            <a:endParaRPr lang="en-US" sz="1200" dirty="0"/>
          </a:p>
        </p:txBody>
      </p:sp>
      <p:sp>
        <p:nvSpPr>
          <p:cNvPr id="56" name="Text 7"/>
          <p:cNvSpPr/>
          <p:nvPr/>
        </p:nvSpPr>
        <p:spPr>
          <a:xfrm>
            <a:off x="8394650" y="1981200"/>
            <a:ext cx="2366903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Subtle branding elements</a:t>
            </a:r>
            <a:endParaRPr lang="en-US" sz="1200" dirty="0"/>
          </a:p>
        </p:txBody>
      </p:sp>
      <p:sp>
        <p:nvSpPr>
          <p:cNvPr id="57" name="Text 8"/>
          <p:cNvSpPr/>
          <p:nvPr/>
        </p:nvSpPr>
        <p:spPr>
          <a:xfrm>
            <a:off x="8394650" y="2247900"/>
            <a:ext cx="3066812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Section title with visual emphasis</a:t>
            </a:r>
            <a:endParaRPr lang="en-US" sz="1200" dirty="0"/>
          </a:p>
        </p:txBody>
      </p:sp>
      <p:sp>
        <p:nvSpPr>
          <p:cNvPr id="58" name="Text 9"/>
          <p:cNvSpPr/>
          <p:nvPr/>
        </p:nvSpPr>
        <p:spPr>
          <a:xfrm>
            <a:off x="2260550" y="3429000"/>
            <a:ext cx="4236601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Content Slide (Text)</a:t>
            </a:r>
            <a:endParaRPr lang="en-US" sz="1800" dirty="0"/>
          </a:p>
        </p:txBody>
      </p:sp>
      <p:sp>
        <p:nvSpPr>
          <p:cNvPr id="59" name="Text 10"/>
          <p:cNvSpPr/>
          <p:nvPr/>
        </p:nvSpPr>
        <p:spPr>
          <a:xfrm>
            <a:off x="2489150" y="3810000"/>
            <a:ext cx="2441555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Optimized for bullet points</a:t>
            </a:r>
            <a:endParaRPr lang="en-US" sz="1200" dirty="0"/>
          </a:p>
        </p:txBody>
      </p:sp>
      <p:sp>
        <p:nvSpPr>
          <p:cNvPr id="60" name="Text 11"/>
          <p:cNvSpPr/>
          <p:nvPr/>
        </p:nvSpPr>
        <p:spPr>
          <a:xfrm>
            <a:off x="2489150" y="4076700"/>
            <a:ext cx="2509957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Clear paragraph formatting</a:t>
            </a:r>
            <a:endParaRPr lang="en-US" sz="1200" dirty="0"/>
          </a:p>
        </p:txBody>
      </p:sp>
      <p:sp>
        <p:nvSpPr>
          <p:cNvPr id="61" name="Text 12"/>
          <p:cNvSpPr/>
          <p:nvPr/>
        </p:nvSpPr>
        <p:spPr>
          <a:xfrm>
            <a:off x="2489150" y="4343400"/>
            <a:ext cx="2531745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Maximizes content visibility</a:t>
            </a:r>
            <a:endParaRPr lang="en-US" sz="1200" dirty="0"/>
          </a:p>
        </p:txBody>
      </p:sp>
      <p:sp>
        <p:nvSpPr>
          <p:cNvPr id="62" name="Text 13"/>
          <p:cNvSpPr/>
          <p:nvPr/>
        </p:nvSpPr>
        <p:spPr>
          <a:xfrm>
            <a:off x="8166050" y="3429000"/>
            <a:ext cx="4236601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5803D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Content Slide (Media)</a:t>
            </a:r>
            <a:endParaRPr lang="en-US" sz="1800" dirty="0"/>
          </a:p>
        </p:txBody>
      </p:sp>
      <p:sp>
        <p:nvSpPr>
          <p:cNvPr id="63" name="Text 14"/>
          <p:cNvSpPr/>
          <p:nvPr/>
        </p:nvSpPr>
        <p:spPr>
          <a:xfrm>
            <a:off x="8394650" y="3810000"/>
            <a:ext cx="2286714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Layout for images/charts</a:t>
            </a:r>
            <a:endParaRPr lang="en-US" sz="1200" dirty="0"/>
          </a:p>
        </p:txBody>
      </p:sp>
      <p:sp>
        <p:nvSpPr>
          <p:cNvPr id="64" name="Text 15"/>
          <p:cNvSpPr/>
          <p:nvPr/>
        </p:nvSpPr>
        <p:spPr>
          <a:xfrm>
            <a:off x="8394650" y="4076700"/>
            <a:ext cx="2365653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Space for visual elements</a:t>
            </a:r>
            <a:endParaRPr lang="en-US" sz="1200" dirty="0"/>
          </a:p>
        </p:txBody>
      </p:sp>
      <p:sp>
        <p:nvSpPr>
          <p:cNvPr id="65" name="Text 16"/>
          <p:cNvSpPr/>
          <p:nvPr/>
        </p:nvSpPr>
        <p:spPr>
          <a:xfrm>
            <a:off x="8394650" y="4343400"/>
            <a:ext cx="256817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Supporting text annotations</a:t>
            </a:r>
            <a:endParaRPr lang="en-US" sz="1200" dirty="0"/>
          </a:p>
        </p:txBody>
      </p:sp>
      <p:sp>
        <p:nvSpPr>
          <p:cNvPr id="67" name="Text 18"/>
          <p:cNvSpPr/>
          <p:nvPr/>
        </p:nvSpPr>
        <p:spPr>
          <a:xfrm>
            <a:off x="6729264" y="6553200"/>
            <a:ext cx="3232547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F766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The 40th SORL International Conference</a:t>
            </a:r>
            <a:endParaRPr lang="en-US" sz="1050" dirty="0"/>
          </a:p>
        </p:txBody>
      </p:sp>
      <p:sp>
        <p:nvSpPr>
          <p:cNvPr id="68" name="Text 19"/>
          <p:cNvSpPr/>
          <p:nvPr/>
        </p:nvSpPr>
        <p:spPr>
          <a:xfrm>
            <a:off x="9575453" y="6553200"/>
            <a:ext cx="2774097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Saudi Otorhinolaryngology Society</a:t>
            </a:r>
            <a:endParaRPr lang="en-US" sz="1050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015FFD44-94A9-FC64-C3B9-7C5C52102A6C}"/>
              </a:ext>
            </a:extLst>
          </p:cNvPr>
          <p:cNvPicPr>
            <a:picLocks noChangeAspect="1"/>
          </p:cNvPicPr>
          <p:nvPr/>
        </p:nvPicPr>
        <p:blipFill>
          <a:blip r:embed="rId32"/>
          <a:srcRect l="30042" t="19748" r="32423" b="24159"/>
          <a:stretch/>
        </p:blipFill>
        <p:spPr>
          <a:xfrm>
            <a:off x="9771961" y="-3097"/>
            <a:ext cx="979042" cy="97538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381F4E58-5A9C-51CA-84D1-52777057782F}"/>
              </a:ext>
            </a:extLst>
          </p:cNvPr>
          <p:cNvPicPr>
            <a:picLocks noChangeAspect="1"/>
          </p:cNvPicPr>
          <p:nvPr/>
        </p:nvPicPr>
        <p:blipFill>
          <a:blip r:embed="rId33"/>
          <a:srcRect l="16984" t="26508" r="17143" b="27142"/>
          <a:stretch/>
        </p:blipFill>
        <p:spPr>
          <a:xfrm>
            <a:off x="10763480" y="-37410"/>
            <a:ext cx="1428520" cy="10051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62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152525"/>
            <a:ext cx="285750" cy="2857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1943100"/>
            <a:ext cx="2647950" cy="4762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3250" y="1943100"/>
            <a:ext cx="2647950" cy="4762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2781300"/>
            <a:ext cx="2647950" cy="4762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3250" y="2781300"/>
            <a:ext cx="2647950" cy="47625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" y="4000500"/>
            <a:ext cx="2647950" cy="4762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43250" y="4000500"/>
            <a:ext cx="2647950" cy="4762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1000" y="4838700"/>
            <a:ext cx="2647950" cy="4762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43250" y="4838700"/>
            <a:ext cx="2647950" cy="47625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96000" y="1143000"/>
            <a:ext cx="5715000" cy="48387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00800" y="1152525"/>
            <a:ext cx="247650" cy="28575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00800" y="2371725"/>
            <a:ext cx="152400" cy="1524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00800" y="2733675"/>
            <a:ext cx="152400" cy="1524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00800" y="3095625"/>
            <a:ext cx="152400" cy="1524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6362700"/>
            <a:ext cx="12192000" cy="4953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4800" y="6534150"/>
            <a:ext cx="133350" cy="133350"/>
          </a:xfrm>
          <a:prstGeom prst="rect">
            <a:avLst/>
          </a:prstGeom>
        </p:spPr>
      </p:pic>
      <p:sp>
        <p:nvSpPr>
          <p:cNvPr id="20" name="Text 0"/>
          <p:cNvSpPr/>
          <p:nvPr/>
        </p:nvSpPr>
        <p:spPr>
          <a:xfrm>
            <a:off x="457200" y="190500"/>
            <a:ext cx="1353312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Color Palette and Typography Guidelines</a:t>
            </a:r>
            <a:endParaRPr lang="en-US" sz="2700" dirty="0"/>
          </a:p>
        </p:txBody>
      </p:sp>
      <p:sp>
        <p:nvSpPr>
          <p:cNvPr id="21" name="Text 1"/>
          <p:cNvSpPr/>
          <p:nvPr/>
        </p:nvSpPr>
        <p:spPr>
          <a:xfrm>
            <a:off x="781050" y="1143000"/>
            <a:ext cx="54102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0F766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Color Palette</a:t>
            </a:r>
            <a:endParaRPr lang="en-US" sz="2250" dirty="0"/>
          </a:p>
        </p:txBody>
      </p:sp>
      <p:sp>
        <p:nvSpPr>
          <p:cNvPr id="22" name="Text 2"/>
          <p:cNvSpPr/>
          <p:nvPr/>
        </p:nvSpPr>
        <p:spPr>
          <a:xfrm>
            <a:off x="381000" y="1600200"/>
            <a:ext cx="54102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Primary Colors</a:t>
            </a:r>
            <a:endParaRPr lang="en-US" sz="1800" dirty="0"/>
          </a:p>
        </p:txBody>
      </p:sp>
      <p:sp>
        <p:nvSpPr>
          <p:cNvPr id="23" name="Text 3"/>
          <p:cNvSpPr/>
          <p:nvPr/>
        </p:nvSpPr>
        <p:spPr>
          <a:xfrm>
            <a:off x="381000" y="2476500"/>
            <a:ext cx="317754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Background: #FFFFFF</a:t>
            </a:r>
            <a:endParaRPr lang="en-US" sz="1050" dirty="0"/>
          </a:p>
        </p:txBody>
      </p:sp>
      <p:sp>
        <p:nvSpPr>
          <p:cNvPr id="24" name="Text 4"/>
          <p:cNvSpPr/>
          <p:nvPr/>
        </p:nvSpPr>
        <p:spPr>
          <a:xfrm>
            <a:off x="3143250" y="2476500"/>
            <a:ext cx="264795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Light: #F7FAFC</a:t>
            </a:r>
            <a:endParaRPr lang="en-US" sz="1050" dirty="0"/>
          </a:p>
        </p:txBody>
      </p:sp>
      <p:sp>
        <p:nvSpPr>
          <p:cNvPr id="25" name="Text 5"/>
          <p:cNvSpPr/>
          <p:nvPr/>
        </p:nvSpPr>
        <p:spPr>
          <a:xfrm>
            <a:off x="381000" y="3314700"/>
            <a:ext cx="317754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Secondary: #EDF2F7</a:t>
            </a:r>
            <a:endParaRPr lang="en-US" sz="1050" dirty="0"/>
          </a:p>
        </p:txBody>
      </p:sp>
      <p:sp>
        <p:nvSpPr>
          <p:cNvPr id="26" name="Text 6"/>
          <p:cNvSpPr/>
          <p:nvPr/>
        </p:nvSpPr>
        <p:spPr>
          <a:xfrm>
            <a:off x="3143250" y="3314700"/>
            <a:ext cx="317754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Border: #E2E8F0</a:t>
            </a:r>
            <a:endParaRPr lang="en-US" sz="1050" dirty="0"/>
          </a:p>
        </p:txBody>
      </p:sp>
      <p:sp>
        <p:nvSpPr>
          <p:cNvPr id="27" name="Text 7"/>
          <p:cNvSpPr/>
          <p:nvPr/>
        </p:nvSpPr>
        <p:spPr>
          <a:xfrm>
            <a:off x="381000" y="3657600"/>
            <a:ext cx="54102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Accent Colors</a:t>
            </a:r>
            <a:endParaRPr lang="en-US" sz="1800" dirty="0"/>
          </a:p>
        </p:txBody>
      </p:sp>
      <p:sp>
        <p:nvSpPr>
          <p:cNvPr id="28" name="Text 8"/>
          <p:cNvSpPr/>
          <p:nvPr/>
        </p:nvSpPr>
        <p:spPr>
          <a:xfrm>
            <a:off x="381000" y="4533900"/>
            <a:ext cx="317754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Teal: #10B981</a:t>
            </a:r>
            <a:endParaRPr lang="en-US" sz="1050" dirty="0"/>
          </a:p>
        </p:txBody>
      </p:sp>
      <p:sp>
        <p:nvSpPr>
          <p:cNvPr id="29" name="Text 9"/>
          <p:cNvSpPr/>
          <p:nvPr/>
        </p:nvSpPr>
        <p:spPr>
          <a:xfrm>
            <a:off x="3143250" y="4533900"/>
            <a:ext cx="317754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Light Teal: #E0F2F1</a:t>
            </a:r>
            <a:endParaRPr lang="en-US" sz="1050" dirty="0"/>
          </a:p>
        </p:txBody>
      </p:sp>
      <p:sp>
        <p:nvSpPr>
          <p:cNvPr id="30" name="Text 10"/>
          <p:cNvSpPr/>
          <p:nvPr/>
        </p:nvSpPr>
        <p:spPr>
          <a:xfrm>
            <a:off x="381000" y="5372100"/>
            <a:ext cx="317754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Text: #4A5568</a:t>
            </a:r>
            <a:endParaRPr lang="en-US" sz="1050" dirty="0"/>
          </a:p>
        </p:txBody>
      </p:sp>
      <p:sp>
        <p:nvSpPr>
          <p:cNvPr id="31" name="Text 11"/>
          <p:cNvSpPr/>
          <p:nvPr/>
        </p:nvSpPr>
        <p:spPr>
          <a:xfrm>
            <a:off x="3143250" y="5372100"/>
            <a:ext cx="317754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Disabled: #CBD5E0</a:t>
            </a:r>
            <a:endParaRPr lang="en-US" sz="1050" dirty="0"/>
          </a:p>
        </p:txBody>
      </p:sp>
      <p:sp>
        <p:nvSpPr>
          <p:cNvPr id="32" name="Text 12"/>
          <p:cNvSpPr/>
          <p:nvPr/>
        </p:nvSpPr>
        <p:spPr>
          <a:xfrm>
            <a:off x="6762750" y="1143000"/>
            <a:ext cx="649224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0F766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Typography Guidelines</a:t>
            </a:r>
            <a:endParaRPr lang="en-US" sz="2250" dirty="0"/>
          </a:p>
        </p:txBody>
      </p:sp>
      <p:sp>
        <p:nvSpPr>
          <p:cNvPr id="33" name="Text 13"/>
          <p:cNvSpPr/>
          <p:nvPr/>
        </p:nvSpPr>
        <p:spPr>
          <a:xfrm>
            <a:off x="6400800" y="1600200"/>
            <a:ext cx="54102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Font Selection</a:t>
            </a:r>
            <a:endParaRPr lang="en-US" sz="1800" dirty="0"/>
          </a:p>
        </p:txBody>
      </p:sp>
      <p:sp>
        <p:nvSpPr>
          <p:cNvPr id="34" name="Text 14"/>
          <p:cNvSpPr/>
          <p:nvPr/>
        </p:nvSpPr>
        <p:spPr>
          <a:xfrm>
            <a:off x="6400800" y="1943100"/>
            <a:ext cx="649224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Sans-serif fonts for optimal readability:</a:t>
            </a:r>
            <a:endParaRPr lang="en-US" sz="1350" dirty="0"/>
          </a:p>
        </p:txBody>
      </p:sp>
      <p:sp>
        <p:nvSpPr>
          <p:cNvPr id="35" name="Text 15"/>
          <p:cNvSpPr/>
          <p:nvPr/>
        </p:nvSpPr>
        <p:spPr>
          <a:xfrm>
            <a:off x="6629400" y="2286000"/>
            <a:ext cx="1295698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Arial / Calibri</a:t>
            </a:r>
            <a:endParaRPr lang="en-US" sz="1500" dirty="0"/>
          </a:p>
        </p:txBody>
      </p:sp>
      <p:sp>
        <p:nvSpPr>
          <p:cNvPr id="36" name="Text 16"/>
          <p:cNvSpPr/>
          <p:nvPr/>
        </p:nvSpPr>
        <p:spPr>
          <a:xfrm>
            <a:off x="6629400" y="2647950"/>
            <a:ext cx="1143893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Open Sans</a:t>
            </a:r>
            <a:endParaRPr lang="en-US" sz="1500" dirty="0"/>
          </a:p>
        </p:txBody>
      </p:sp>
      <p:sp>
        <p:nvSpPr>
          <p:cNvPr id="37" name="Text 17"/>
          <p:cNvSpPr/>
          <p:nvPr/>
        </p:nvSpPr>
        <p:spPr>
          <a:xfrm>
            <a:off x="6629400" y="3009900"/>
            <a:ext cx="445056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Lato</a:t>
            </a:r>
            <a:endParaRPr lang="en-US" sz="1500" dirty="0"/>
          </a:p>
        </p:txBody>
      </p:sp>
      <p:sp>
        <p:nvSpPr>
          <p:cNvPr id="38" name="Text 18"/>
          <p:cNvSpPr/>
          <p:nvPr/>
        </p:nvSpPr>
        <p:spPr>
          <a:xfrm>
            <a:off x="6400800" y="3486150"/>
            <a:ext cx="54102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Font Hierarchy</a:t>
            </a:r>
            <a:endParaRPr lang="en-US" sz="1800" dirty="0"/>
          </a:p>
        </p:txBody>
      </p:sp>
      <p:sp>
        <p:nvSpPr>
          <p:cNvPr id="39" name="Text 19"/>
          <p:cNvSpPr/>
          <p:nvPr/>
        </p:nvSpPr>
        <p:spPr>
          <a:xfrm>
            <a:off x="6400800" y="3829050"/>
            <a:ext cx="649224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Heading 1 (36pt+)</a:t>
            </a:r>
            <a:endParaRPr lang="en-US" sz="2700" dirty="0"/>
          </a:p>
        </p:txBody>
      </p:sp>
      <p:sp>
        <p:nvSpPr>
          <p:cNvPr id="40" name="Text 20"/>
          <p:cNvSpPr/>
          <p:nvPr/>
        </p:nvSpPr>
        <p:spPr>
          <a:xfrm>
            <a:off x="6400800" y="4286250"/>
            <a:ext cx="649224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37415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Heading 2 (28-32pt)</a:t>
            </a:r>
            <a:endParaRPr lang="en-US" sz="1800" dirty="0"/>
          </a:p>
        </p:txBody>
      </p:sp>
      <p:sp>
        <p:nvSpPr>
          <p:cNvPr id="41" name="Text 21"/>
          <p:cNvSpPr/>
          <p:nvPr/>
        </p:nvSpPr>
        <p:spPr>
          <a:xfrm>
            <a:off x="6400800" y="4667250"/>
            <a:ext cx="54102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Heading 3 (24pt)</a:t>
            </a:r>
            <a:endParaRPr lang="en-US" sz="1500" dirty="0"/>
          </a:p>
        </p:txBody>
      </p:sp>
      <p:sp>
        <p:nvSpPr>
          <p:cNvPr id="42" name="Text 22"/>
          <p:cNvSpPr/>
          <p:nvPr/>
        </p:nvSpPr>
        <p:spPr>
          <a:xfrm>
            <a:off x="6400800" y="5010150"/>
            <a:ext cx="54102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Body Text (24pt min)</a:t>
            </a:r>
            <a:endParaRPr lang="en-US" sz="1350" dirty="0"/>
          </a:p>
        </p:txBody>
      </p:sp>
      <p:sp>
        <p:nvSpPr>
          <p:cNvPr id="44" name="Text 24"/>
          <p:cNvSpPr/>
          <p:nvPr/>
        </p:nvSpPr>
        <p:spPr>
          <a:xfrm>
            <a:off x="6729264" y="6515100"/>
            <a:ext cx="3232547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F766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The 40th SORL International Conference</a:t>
            </a:r>
            <a:endParaRPr lang="en-US" sz="1050" dirty="0"/>
          </a:p>
        </p:txBody>
      </p:sp>
      <p:sp>
        <p:nvSpPr>
          <p:cNvPr id="45" name="Text 25"/>
          <p:cNvSpPr/>
          <p:nvPr/>
        </p:nvSpPr>
        <p:spPr>
          <a:xfrm>
            <a:off x="9575453" y="6515100"/>
            <a:ext cx="2774097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Saudi Otorhinolaryngology Society</a:t>
            </a:r>
            <a:endParaRPr lang="en-US" sz="105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179EED9E-EEE0-DCA4-A8E7-3C6F78ECBA70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30042" t="19748" r="32423" b="24159"/>
          <a:stretch/>
        </p:blipFill>
        <p:spPr>
          <a:xfrm>
            <a:off x="9771961" y="-3097"/>
            <a:ext cx="979042" cy="97538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0D91B65-DA08-2089-04C9-9715F710017F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16984" t="26508" r="17143" b="27142"/>
          <a:stretch/>
        </p:blipFill>
        <p:spPr>
          <a:xfrm>
            <a:off x="10763480" y="-37410"/>
            <a:ext cx="1428520" cy="10051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50" y="1447800"/>
            <a:ext cx="342900" cy="3429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950" y="2171700"/>
            <a:ext cx="342900" cy="3429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950" y="3124200"/>
            <a:ext cx="342900" cy="3429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950" y="4076700"/>
            <a:ext cx="342900" cy="3429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6534150"/>
            <a:ext cx="133350" cy="133350"/>
          </a:xfrm>
          <a:prstGeom prst="rect">
            <a:avLst/>
          </a:prstGeom>
        </p:spPr>
      </p:pic>
      <p:sp>
        <p:nvSpPr>
          <p:cNvPr id="10" name="Text 0"/>
          <p:cNvSpPr/>
          <p:nvPr/>
        </p:nvSpPr>
        <p:spPr>
          <a:xfrm>
            <a:off x="457200" y="152400"/>
            <a:ext cx="1353312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1F2937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Template Usage Instructions for Speakers</a:t>
            </a:r>
            <a:endParaRPr lang="en-US" sz="2700" dirty="0"/>
          </a:p>
        </p:txBody>
      </p:sp>
      <p:sp>
        <p:nvSpPr>
          <p:cNvPr id="11" name="Text 1"/>
          <p:cNvSpPr/>
          <p:nvPr/>
        </p:nvSpPr>
        <p:spPr>
          <a:xfrm>
            <a:off x="381000" y="1066800"/>
            <a:ext cx="137160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374151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Follow these steps to create professional presentations:</a:t>
            </a:r>
            <a:endParaRPr lang="en-US" sz="1350" dirty="0"/>
          </a:p>
        </p:txBody>
      </p:sp>
      <p:sp>
        <p:nvSpPr>
          <p:cNvPr id="12" name="Text 2"/>
          <p:cNvSpPr/>
          <p:nvPr/>
        </p:nvSpPr>
        <p:spPr>
          <a:xfrm>
            <a:off x="473720" y="1447800"/>
            <a:ext cx="3429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025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1</a:t>
            </a:r>
            <a:endParaRPr lang="en-US" sz="1350" dirty="0"/>
          </a:p>
        </p:txBody>
      </p:sp>
      <p:sp>
        <p:nvSpPr>
          <p:cNvPr id="13" name="Text 3"/>
          <p:cNvSpPr/>
          <p:nvPr/>
        </p:nvSpPr>
        <p:spPr>
          <a:xfrm>
            <a:off x="990600" y="1447800"/>
            <a:ext cx="108204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0F766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Download and Implement Template</a:t>
            </a:r>
            <a:endParaRPr lang="en-US" sz="1800" dirty="0"/>
          </a:p>
        </p:txBody>
      </p:sp>
      <p:sp>
        <p:nvSpPr>
          <p:cNvPr id="14" name="Text 4"/>
          <p:cNvSpPr/>
          <p:nvPr/>
        </p:nvSpPr>
        <p:spPr>
          <a:xfrm>
            <a:off x="990600" y="1790700"/>
            <a:ext cx="129844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- Download from conference resources and open with PowerPoint</a:t>
            </a:r>
            <a:endParaRPr lang="en-US" sz="1350" dirty="0"/>
          </a:p>
        </p:txBody>
      </p:sp>
      <p:sp>
        <p:nvSpPr>
          <p:cNvPr id="15" name="Text 5"/>
          <p:cNvSpPr/>
          <p:nvPr/>
        </p:nvSpPr>
        <p:spPr>
          <a:xfrm>
            <a:off x="473720" y="2171700"/>
            <a:ext cx="3429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025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2</a:t>
            </a:r>
            <a:endParaRPr lang="en-US" sz="1350" dirty="0"/>
          </a:p>
        </p:txBody>
      </p:sp>
      <p:sp>
        <p:nvSpPr>
          <p:cNvPr id="16" name="Text 6"/>
          <p:cNvSpPr/>
          <p:nvPr/>
        </p:nvSpPr>
        <p:spPr>
          <a:xfrm>
            <a:off x="990600" y="2171700"/>
            <a:ext cx="108204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0F766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Integrate Logos Properly</a:t>
            </a:r>
            <a:endParaRPr lang="en-US" sz="1800" dirty="0"/>
          </a:p>
        </p:txBody>
      </p:sp>
      <p:sp>
        <p:nvSpPr>
          <p:cNvPr id="17" name="Text 7"/>
          <p:cNvSpPr/>
          <p:nvPr/>
        </p:nvSpPr>
        <p:spPr>
          <a:xfrm>
            <a:off x="990600" y="2514600"/>
            <a:ext cx="108204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- Place Event Logo in top right corner</a:t>
            </a:r>
            <a:endParaRPr lang="en-US" sz="1350" dirty="0"/>
          </a:p>
        </p:txBody>
      </p:sp>
      <p:sp>
        <p:nvSpPr>
          <p:cNvPr id="18" name="Text 8"/>
          <p:cNvSpPr/>
          <p:nvPr/>
        </p:nvSpPr>
        <p:spPr>
          <a:xfrm>
            <a:off x="990600" y="2781300"/>
            <a:ext cx="108204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- Position Society Logo in bottom left corner</a:t>
            </a:r>
            <a:endParaRPr lang="en-US" sz="1350" dirty="0"/>
          </a:p>
        </p:txBody>
      </p:sp>
      <p:sp>
        <p:nvSpPr>
          <p:cNvPr id="19" name="Text 9"/>
          <p:cNvSpPr/>
          <p:nvPr/>
        </p:nvSpPr>
        <p:spPr>
          <a:xfrm>
            <a:off x="473720" y="3124200"/>
            <a:ext cx="3429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025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3</a:t>
            </a:r>
            <a:endParaRPr lang="en-US" sz="1350" dirty="0"/>
          </a:p>
        </p:txBody>
      </p:sp>
      <p:sp>
        <p:nvSpPr>
          <p:cNvPr id="20" name="Text 10"/>
          <p:cNvSpPr/>
          <p:nvPr/>
        </p:nvSpPr>
        <p:spPr>
          <a:xfrm>
            <a:off x="990600" y="3124200"/>
            <a:ext cx="108204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0F766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Maintain Design Consistency</a:t>
            </a:r>
            <a:endParaRPr lang="en-US" sz="1800" dirty="0"/>
          </a:p>
        </p:txBody>
      </p:sp>
      <p:sp>
        <p:nvSpPr>
          <p:cNvPr id="21" name="Text 11"/>
          <p:cNvSpPr/>
          <p:nvPr/>
        </p:nvSpPr>
        <p:spPr>
          <a:xfrm>
            <a:off x="990600" y="3467100"/>
            <a:ext cx="1298448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- Use established color palette (light neutrals with teal accents)</a:t>
            </a:r>
            <a:endParaRPr lang="en-US" sz="1350" dirty="0"/>
          </a:p>
        </p:txBody>
      </p:sp>
      <p:sp>
        <p:nvSpPr>
          <p:cNvPr id="22" name="Text 12"/>
          <p:cNvSpPr/>
          <p:nvPr/>
        </p:nvSpPr>
        <p:spPr>
          <a:xfrm>
            <a:off x="990600" y="3733800"/>
            <a:ext cx="108204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- Maintain font hierarchy (sans-serif fonts)</a:t>
            </a:r>
            <a:endParaRPr lang="en-US" sz="1350" dirty="0"/>
          </a:p>
        </p:txBody>
      </p:sp>
      <p:sp>
        <p:nvSpPr>
          <p:cNvPr id="23" name="Text 13"/>
          <p:cNvSpPr/>
          <p:nvPr/>
        </p:nvSpPr>
        <p:spPr>
          <a:xfrm>
            <a:off x="473720" y="4076700"/>
            <a:ext cx="3429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025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4</a:t>
            </a:r>
            <a:endParaRPr lang="en-US" sz="1350" dirty="0"/>
          </a:p>
        </p:txBody>
      </p:sp>
      <p:sp>
        <p:nvSpPr>
          <p:cNvPr id="24" name="Text 14"/>
          <p:cNvSpPr/>
          <p:nvPr/>
        </p:nvSpPr>
        <p:spPr>
          <a:xfrm>
            <a:off x="990600" y="4076700"/>
            <a:ext cx="108204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0F766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Create Slide Masters</a:t>
            </a:r>
            <a:endParaRPr lang="en-US" sz="1800" dirty="0"/>
          </a:p>
        </p:txBody>
      </p:sp>
      <p:sp>
        <p:nvSpPr>
          <p:cNvPr id="25" name="Text 15"/>
          <p:cNvSpPr/>
          <p:nvPr/>
        </p:nvSpPr>
        <p:spPr>
          <a:xfrm>
            <a:off x="990600" y="4419600"/>
            <a:ext cx="108204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- Use Title Slide for presentations</a:t>
            </a:r>
            <a:endParaRPr lang="en-US" sz="1350" dirty="0"/>
          </a:p>
        </p:txBody>
      </p:sp>
      <p:sp>
        <p:nvSpPr>
          <p:cNvPr id="26" name="Text 16"/>
          <p:cNvSpPr/>
          <p:nvPr/>
        </p:nvSpPr>
        <p:spPr>
          <a:xfrm>
            <a:off x="990600" y="4686300"/>
            <a:ext cx="108204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- Apply Section Header for topic transitions</a:t>
            </a:r>
            <a:endParaRPr lang="en-US" sz="1350" dirty="0"/>
          </a:p>
        </p:txBody>
      </p:sp>
      <p:sp>
        <p:nvSpPr>
          <p:cNvPr id="27" name="Text 17"/>
          <p:cNvSpPr/>
          <p:nvPr/>
        </p:nvSpPr>
        <p:spPr>
          <a:xfrm>
            <a:off x="990600" y="4953000"/>
            <a:ext cx="108204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4B556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- Utilize Content Slides for main information</a:t>
            </a:r>
            <a:endParaRPr lang="en-US" sz="135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9016C67-664E-66FA-8408-AC16DCDAE23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30042" t="19748" r="32423" b="24159"/>
          <a:stretch/>
        </p:blipFill>
        <p:spPr>
          <a:xfrm>
            <a:off x="9771961" y="-3097"/>
            <a:ext cx="979042" cy="97538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FF0D000-EFE1-35FF-C6A8-7B8BFAC3ED3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6984" t="26508" r="17143" b="27142"/>
          <a:stretch/>
        </p:blipFill>
        <p:spPr>
          <a:xfrm>
            <a:off x="10763480" y="-37410"/>
            <a:ext cx="1428520" cy="1005128"/>
          </a:xfrm>
          <a:prstGeom prst="rect">
            <a:avLst/>
          </a:prstGeom>
        </p:spPr>
      </p:pic>
      <p:sp>
        <p:nvSpPr>
          <p:cNvPr id="32" name="Text 24">
            <a:extLst>
              <a:ext uri="{FF2B5EF4-FFF2-40B4-BE49-F238E27FC236}">
                <a16:creationId xmlns:a16="http://schemas.microsoft.com/office/drawing/2014/main" id="{E6EA9AC6-CF81-79CC-0218-72594D0585F7}"/>
              </a:ext>
            </a:extLst>
          </p:cNvPr>
          <p:cNvSpPr/>
          <p:nvPr/>
        </p:nvSpPr>
        <p:spPr>
          <a:xfrm>
            <a:off x="6729264" y="6515100"/>
            <a:ext cx="3232547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F766E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The 40th SORL International Conference</a:t>
            </a:r>
            <a:endParaRPr lang="en-US" sz="1050" dirty="0"/>
          </a:p>
        </p:txBody>
      </p:sp>
      <p:sp>
        <p:nvSpPr>
          <p:cNvPr id="33" name="Text 25">
            <a:extLst>
              <a:ext uri="{FF2B5EF4-FFF2-40B4-BE49-F238E27FC236}">
                <a16:creationId xmlns:a16="http://schemas.microsoft.com/office/drawing/2014/main" id="{DE9906ED-AA46-A4C5-F3EE-C9D1DC0E772D}"/>
              </a:ext>
            </a:extLst>
          </p:cNvPr>
          <p:cNvSpPr/>
          <p:nvPr/>
        </p:nvSpPr>
        <p:spPr>
          <a:xfrm>
            <a:off x="9575453" y="6515100"/>
            <a:ext cx="2774097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6B728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Saudi Otorhinolaryngology Society</a:t>
            </a:r>
            <a:endParaRPr lang="en-US" sz="10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571</Words>
  <Application>Microsoft Macintosh PowerPoint</Application>
  <PresentationFormat>Widescreen</PresentationFormat>
  <Paragraphs>150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Lato</vt:lpstr>
      <vt:lpstr>Open Sans</vt:lpstr>
      <vt:lpstr>ui-sans-serif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Ahmad aldhafeeri</cp:lastModifiedBy>
  <cp:revision>3</cp:revision>
  <dcterms:created xsi:type="dcterms:W3CDTF">2025-12-28T10:58:22Z</dcterms:created>
  <dcterms:modified xsi:type="dcterms:W3CDTF">2025-12-28T11:15:43Z</dcterms:modified>
</cp:coreProperties>
</file>