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2" r:id="rId4"/>
    <p:sldMasterId id="2147483857" r:id="rId5"/>
    <p:sldMasterId id="2147483865" r:id="rId6"/>
    <p:sldMasterId id="2147483859" r:id="rId7"/>
    <p:sldMasterId id="2147483861" r:id="rId8"/>
  </p:sldMasterIdLst>
  <p:notesMasterIdLst>
    <p:notesMasterId r:id="rId25"/>
  </p:notesMasterIdLst>
  <p:handoutMasterIdLst>
    <p:handoutMasterId r:id="rId26"/>
  </p:handoutMasterIdLst>
  <p:sldIdLst>
    <p:sldId id="386" r:id="rId9"/>
    <p:sldId id="532" r:id="rId10"/>
    <p:sldId id="427" r:id="rId11"/>
    <p:sldId id="497" r:id="rId12"/>
    <p:sldId id="495" r:id="rId13"/>
    <p:sldId id="430" r:id="rId14"/>
    <p:sldId id="432" r:id="rId15"/>
    <p:sldId id="527" r:id="rId16"/>
    <p:sldId id="417" r:id="rId17"/>
    <p:sldId id="446" r:id="rId18"/>
    <p:sldId id="528" r:id="rId19"/>
    <p:sldId id="529" r:id="rId20"/>
    <p:sldId id="451" r:id="rId21"/>
    <p:sldId id="444" r:id="rId22"/>
    <p:sldId id="440" r:id="rId23"/>
    <p:sldId id="44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sing your benefits and getting care" id="{0478C7B2-E0ED-46B0-AF19-68FA80A6AB33}">
          <p14:sldIdLst>
            <p14:sldId id="386"/>
            <p14:sldId id="532"/>
            <p14:sldId id="427"/>
            <p14:sldId id="497"/>
            <p14:sldId id="495"/>
            <p14:sldId id="430"/>
            <p14:sldId id="432"/>
          </p14:sldIdLst>
        </p14:section>
        <p14:section name="What happens after you receive care" id="{454BDA82-B86C-4975-8766-CCB5EFB817D9}">
          <p14:sldIdLst>
            <p14:sldId id="527"/>
            <p14:sldId id="417"/>
            <p14:sldId id="446"/>
            <p14:sldId id="528"/>
            <p14:sldId id="529"/>
            <p14:sldId id="451"/>
            <p14:sldId id="444"/>
            <p14:sldId id="440"/>
            <p14:sldId id="4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orient="horz" pos="4104" userDrawn="1">
          <p15:clr>
            <a:srgbClr val="A4A3A4"/>
          </p15:clr>
        </p15:guide>
        <p15:guide id="3" orient="horz" pos="871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640" userDrawn="1">
          <p15:clr>
            <a:srgbClr val="A4A3A4"/>
          </p15:clr>
        </p15:guide>
        <p15:guide id="6" pos="70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A7615E-680A-251F-DDFA-BE6F994C754C}" name="Rutkowski, Brian J" initials="RBJ" userId="S::brian.rutkowski@umr.com::106df619-78ef-4798-a004-47ae707d2fe8" providerId="AD"/>
  <p188:author id="{2410995F-0D56-0F09-2A31-0C4371097804}" name="Hillman, Fred A" initials="HFA" userId="S::Fred.Hillman@umr.com::8807c513-a36a-4b6b-9ad6-901d6b66f44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inter, Julie A" initials="BJA" lastIdx="12" clrIdx="0"/>
  <p:cmAuthor id="1" name="Hillman, Fred A" initials="HFA" lastIdx="6" clrIdx="1">
    <p:extLst>
      <p:ext uri="{19B8F6BF-5375-455C-9EA6-DF929625EA0E}">
        <p15:presenceInfo xmlns:p15="http://schemas.microsoft.com/office/powerpoint/2012/main" userId="S::Fred.Hillman@umr.com::8807c513-a36a-4b6b-9ad6-901d6b66f4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B6E"/>
    <a:srgbClr val="6ABD48"/>
    <a:srgbClr val="F2F2F2"/>
    <a:srgbClr val="A1C6DB"/>
    <a:srgbClr val="66A3C4"/>
    <a:srgbClr val="9999FF"/>
    <a:srgbClr val="00479C"/>
    <a:srgbClr val="89CB6F"/>
    <a:srgbClr val="E4E1D7"/>
    <a:srgbClr val="F99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7" autoAdjust="0"/>
    <p:restoredTop sz="94809" autoAdjust="0"/>
  </p:normalViewPr>
  <p:slideViewPr>
    <p:cSldViewPr snapToGrid="0" showGuides="1">
      <p:cViewPr varScale="1">
        <p:scale>
          <a:sx n="67" d="100"/>
          <a:sy n="67" d="100"/>
        </p:scale>
        <p:origin x="880" y="44"/>
      </p:cViewPr>
      <p:guideLst>
        <p:guide orient="horz" pos="3240"/>
        <p:guide orient="horz" pos="4104"/>
        <p:guide orient="horz" pos="871"/>
        <p:guide pos="3200"/>
        <p:guide pos="640"/>
        <p:guide pos="7055"/>
      </p:guideLst>
    </p:cSldViewPr>
  </p:slideViewPr>
  <p:outlineViewPr>
    <p:cViewPr>
      <p:scale>
        <a:sx n="33" d="100"/>
        <a:sy n="33" d="100"/>
      </p:scale>
      <p:origin x="0" y="10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4152"/>
    </p:cViewPr>
  </p:sorterViewPr>
  <p:notesViewPr>
    <p:cSldViewPr snapToGrid="0" showGuides="1">
      <p:cViewPr varScale="1">
        <p:scale>
          <a:sx n="67" d="100"/>
          <a:sy n="67" d="100"/>
        </p:scale>
        <p:origin x="-3120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son, Christina M" userId="a2ea5241-6e71-4a3b-8d4d-14973cf6d082" providerId="ADAL" clId="{06F8462D-3F9A-43C4-B721-EF6A9A5F3F62}"/>
    <pc:docChg chg="delSld modSld sldOrd delSection modSection">
      <pc:chgData name="Carlson, Christina M" userId="a2ea5241-6e71-4a3b-8d4d-14973cf6d082" providerId="ADAL" clId="{06F8462D-3F9A-43C4-B721-EF6A9A5F3F62}" dt="2023-10-10T13:40:33.979" v="13" actId="47"/>
      <pc:docMkLst>
        <pc:docMk/>
      </pc:docMkLst>
      <pc:sldChg chg="ord">
        <pc:chgData name="Carlson, Christina M" userId="a2ea5241-6e71-4a3b-8d4d-14973cf6d082" providerId="ADAL" clId="{06F8462D-3F9A-43C4-B721-EF6A9A5F3F62}" dt="2023-10-10T13:40:27.131" v="12"/>
        <pc:sldMkLst>
          <pc:docMk/>
          <pc:sldMk cId="2505179576" sldId="417"/>
        </pc:sldMkLst>
      </pc:sldChg>
      <pc:sldChg chg="modSp mod">
        <pc:chgData name="Carlson, Christina M" userId="a2ea5241-6e71-4a3b-8d4d-14973cf6d082" providerId="ADAL" clId="{06F8462D-3F9A-43C4-B721-EF6A9A5F3F62}" dt="2023-10-10T13:36:54.395" v="9" actId="20577"/>
        <pc:sldMkLst>
          <pc:docMk/>
          <pc:sldMk cId="181648381" sldId="432"/>
        </pc:sldMkLst>
        <pc:spChg chg="mod">
          <ac:chgData name="Carlson, Christina M" userId="a2ea5241-6e71-4a3b-8d4d-14973cf6d082" providerId="ADAL" clId="{06F8462D-3F9A-43C4-B721-EF6A9A5F3F62}" dt="2023-10-10T13:36:54.395" v="9" actId="20577"/>
          <ac:spMkLst>
            <pc:docMk/>
            <pc:sldMk cId="181648381" sldId="432"/>
            <ac:spMk id="3" creationId="{00000000-0000-0000-0000-000000000000}"/>
          </ac:spMkLst>
        </pc:spChg>
      </pc:sldChg>
      <pc:sldChg chg="del">
        <pc:chgData name="Carlson, Christina M" userId="a2ea5241-6e71-4a3b-8d4d-14973cf6d082" providerId="ADAL" clId="{06F8462D-3F9A-43C4-B721-EF6A9A5F3F62}" dt="2023-10-10T13:34:29.156" v="5" actId="47"/>
        <pc:sldMkLst>
          <pc:docMk/>
          <pc:sldMk cId="1257103528" sldId="436"/>
        </pc:sldMkLst>
      </pc:sldChg>
      <pc:sldChg chg="ord">
        <pc:chgData name="Carlson, Christina M" userId="a2ea5241-6e71-4a3b-8d4d-14973cf6d082" providerId="ADAL" clId="{06F8462D-3F9A-43C4-B721-EF6A9A5F3F62}" dt="2023-10-10T13:40:27.131" v="12"/>
        <pc:sldMkLst>
          <pc:docMk/>
          <pc:sldMk cId="2975771849" sldId="440"/>
        </pc:sldMkLst>
      </pc:sldChg>
      <pc:sldChg chg="del">
        <pc:chgData name="Carlson, Christina M" userId="a2ea5241-6e71-4a3b-8d4d-14973cf6d082" providerId="ADAL" clId="{06F8462D-3F9A-43C4-B721-EF6A9A5F3F62}" dt="2023-10-09T12:39:36.593" v="0" actId="47"/>
        <pc:sldMkLst>
          <pc:docMk/>
          <pc:sldMk cId="2852598342" sldId="443"/>
        </pc:sldMkLst>
      </pc:sldChg>
      <pc:sldChg chg="ord">
        <pc:chgData name="Carlson, Christina M" userId="a2ea5241-6e71-4a3b-8d4d-14973cf6d082" providerId="ADAL" clId="{06F8462D-3F9A-43C4-B721-EF6A9A5F3F62}" dt="2023-10-10T13:40:27.131" v="12"/>
        <pc:sldMkLst>
          <pc:docMk/>
          <pc:sldMk cId="133301900" sldId="444"/>
        </pc:sldMkLst>
      </pc:sldChg>
      <pc:sldChg chg="ord">
        <pc:chgData name="Carlson, Christina M" userId="a2ea5241-6e71-4a3b-8d4d-14973cf6d082" providerId="ADAL" clId="{06F8462D-3F9A-43C4-B721-EF6A9A5F3F62}" dt="2023-10-10T13:40:27.131" v="12"/>
        <pc:sldMkLst>
          <pc:docMk/>
          <pc:sldMk cId="1903007438" sldId="446"/>
        </pc:sldMkLst>
      </pc:sldChg>
      <pc:sldChg chg="ord">
        <pc:chgData name="Carlson, Christina M" userId="a2ea5241-6e71-4a3b-8d4d-14973cf6d082" providerId="ADAL" clId="{06F8462D-3F9A-43C4-B721-EF6A9A5F3F62}" dt="2023-10-10T13:40:27.131" v="12"/>
        <pc:sldMkLst>
          <pc:docMk/>
          <pc:sldMk cId="3532512820" sldId="447"/>
        </pc:sldMkLst>
      </pc:sldChg>
      <pc:sldChg chg="ord">
        <pc:chgData name="Carlson, Christina M" userId="a2ea5241-6e71-4a3b-8d4d-14973cf6d082" providerId="ADAL" clId="{06F8462D-3F9A-43C4-B721-EF6A9A5F3F62}" dt="2023-10-10T13:40:27.131" v="12"/>
        <pc:sldMkLst>
          <pc:docMk/>
          <pc:sldMk cId="360573794" sldId="451"/>
        </pc:sldMkLst>
      </pc:sldChg>
      <pc:sldChg chg="del">
        <pc:chgData name="Carlson, Christina M" userId="a2ea5241-6e71-4a3b-8d4d-14973cf6d082" providerId="ADAL" clId="{06F8462D-3F9A-43C4-B721-EF6A9A5F3F62}" dt="2023-10-10T13:35:20.799" v="7" actId="47"/>
        <pc:sldMkLst>
          <pc:docMk/>
          <pc:sldMk cId="823207923" sldId="500"/>
        </pc:sldMkLst>
      </pc:sldChg>
      <pc:sldChg chg="del">
        <pc:chgData name="Carlson, Christina M" userId="a2ea5241-6e71-4a3b-8d4d-14973cf6d082" providerId="ADAL" clId="{06F8462D-3F9A-43C4-B721-EF6A9A5F3F62}" dt="2023-10-10T13:35:12.288" v="6" actId="47"/>
        <pc:sldMkLst>
          <pc:docMk/>
          <pc:sldMk cId="1612466004" sldId="526"/>
        </pc:sldMkLst>
      </pc:sldChg>
      <pc:sldChg chg="ord">
        <pc:chgData name="Carlson, Christina M" userId="a2ea5241-6e71-4a3b-8d4d-14973cf6d082" providerId="ADAL" clId="{06F8462D-3F9A-43C4-B721-EF6A9A5F3F62}" dt="2023-10-10T13:40:27.131" v="12"/>
        <pc:sldMkLst>
          <pc:docMk/>
          <pc:sldMk cId="1584331045" sldId="527"/>
        </pc:sldMkLst>
      </pc:sldChg>
      <pc:sldChg chg="ord">
        <pc:chgData name="Carlson, Christina M" userId="a2ea5241-6e71-4a3b-8d4d-14973cf6d082" providerId="ADAL" clId="{06F8462D-3F9A-43C4-B721-EF6A9A5F3F62}" dt="2023-10-10T13:40:27.131" v="12"/>
        <pc:sldMkLst>
          <pc:docMk/>
          <pc:sldMk cId="717699442" sldId="528"/>
        </pc:sldMkLst>
      </pc:sldChg>
      <pc:sldChg chg="ord">
        <pc:chgData name="Carlson, Christina M" userId="a2ea5241-6e71-4a3b-8d4d-14973cf6d082" providerId="ADAL" clId="{06F8462D-3F9A-43C4-B721-EF6A9A5F3F62}" dt="2023-10-10T13:40:27.131" v="12"/>
        <pc:sldMkLst>
          <pc:docMk/>
          <pc:sldMk cId="3216734541" sldId="529"/>
        </pc:sldMkLst>
      </pc:sldChg>
      <pc:sldChg chg="del">
        <pc:chgData name="Carlson, Christina M" userId="a2ea5241-6e71-4a3b-8d4d-14973cf6d082" providerId="ADAL" clId="{06F8462D-3F9A-43C4-B721-EF6A9A5F3F62}" dt="2023-10-10T13:38:01.458" v="10" actId="47"/>
        <pc:sldMkLst>
          <pc:docMk/>
          <pc:sldMk cId="2697677614" sldId="530"/>
        </pc:sldMkLst>
      </pc:sldChg>
      <pc:sldChg chg="modSp mod">
        <pc:chgData name="Carlson, Christina M" userId="a2ea5241-6e71-4a3b-8d4d-14973cf6d082" providerId="ADAL" clId="{06F8462D-3F9A-43C4-B721-EF6A9A5F3F62}" dt="2023-10-10T13:34:03.594" v="4" actId="20577"/>
        <pc:sldMkLst>
          <pc:docMk/>
          <pc:sldMk cId="3885335881" sldId="532"/>
        </pc:sldMkLst>
        <pc:spChg chg="mod">
          <ac:chgData name="Carlson, Christina M" userId="a2ea5241-6e71-4a3b-8d4d-14973cf6d082" providerId="ADAL" clId="{06F8462D-3F9A-43C4-B721-EF6A9A5F3F62}" dt="2023-10-10T13:34:03.594" v="4" actId="20577"/>
          <ac:spMkLst>
            <pc:docMk/>
            <pc:sldMk cId="3885335881" sldId="532"/>
            <ac:spMk id="1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26E45-356D-420B-A7A2-55D7900A729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770F2-4688-42C0-897F-B5AB388F2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61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D7D48-2508-466B-949F-B83F57F272A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B2141-5AFF-484B-94F4-08E8A9919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59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Your network is a group of doctors, hospitals and other health care providers who offer network discounts on the services they provide. You are free to visit any provider you choose.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But when you receive care from an ‘in-network’ location, the plan typically pays a bigger share of the cost, and you’ll pay less out-of-pocket.</a:t>
            </a:r>
          </a:p>
          <a:p>
            <a:r>
              <a:rPr lang="en-US" dirty="0">
                <a:solidFill>
                  <a:schemeClr val="tx1"/>
                </a:solidFill>
              </a:rPr>
              <a:t>And if you go to an </a:t>
            </a:r>
            <a:r>
              <a:rPr lang="en-US" dirty="0">
                <a:solidFill>
                  <a:srgbClr val="FF0000"/>
                </a:solidFill>
              </a:rPr>
              <a:t>[ENTER NETWORK NAME] </a:t>
            </a:r>
            <a:r>
              <a:rPr lang="en-US" dirty="0">
                <a:solidFill>
                  <a:schemeClr val="tx1"/>
                </a:solidFill>
              </a:rPr>
              <a:t>provider for certain preventive services, the cost will be covered 100% by the plan – so there’s zero cost for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B2141-5AFF-484B-94F4-08E8A99192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77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222222"/>
                </a:solidFill>
              </a:rPr>
              <a:t>After UMR has processed your claim, you will receive an explanation of benefits (EOB) statement. An EOB is not a bill, but it will tell you: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dirty="0">
              <a:solidFill>
                <a:srgbClr val="222222"/>
              </a:solidFill>
            </a:endParaRP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1F9A9A"/>
              </a:buClr>
              <a:buSzPct val="123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D2425"/>
                </a:solidFill>
                <a:cs typeface="+mn-cs"/>
              </a:rPr>
              <a:t>How much the service cost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1F9A9A"/>
              </a:buClr>
              <a:buSzPct val="123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D2425"/>
                </a:solidFill>
                <a:cs typeface="+mn-cs"/>
              </a:rPr>
              <a:t>How much of the cost will be paid by your benefits plan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1F9A9A"/>
              </a:buClr>
              <a:buSzPct val="123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D2425"/>
                </a:solidFill>
                <a:cs typeface="+mn-cs"/>
              </a:rPr>
              <a:t>How much you may owe, if anything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1F9A9A"/>
              </a:buClr>
              <a:buSzPct val="123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D2425"/>
                </a:solidFill>
                <a:cs typeface="+mn-cs"/>
              </a:rPr>
              <a:t>What special codes mean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1D3F-B46F-4966-9815-840A3C9DA8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29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222222"/>
                </a:solidFill>
              </a:rPr>
              <a:t>After UMR has processed your claim, you will receive an explanation of benefits (EOB) statement. An EOB is not a bill, but it will tell you: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1F9A9A"/>
              </a:buClr>
              <a:buSzPct val="123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D2425"/>
                </a:solidFill>
                <a:cs typeface="+mn-cs"/>
              </a:rPr>
              <a:t>How much the service cost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1F9A9A"/>
              </a:buClr>
              <a:buSzPct val="123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D2425"/>
                </a:solidFill>
                <a:cs typeface="+mn-cs"/>
              </a:rPr>
              <a:t>How much of the cost will be paid by your benefits plan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1F9A9A"/>
              </a:buClr>
              <a:buSzPct val="123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D2425"/>
                </a:solidFill>
                <a:cs typeface="+mn-cs"/>
              </a:rPr>
              <a:t>How much you may owe, if anything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1F9A9A"/>
              </a:buClr>
              <a:buSzPct val="123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D2425"/>
                </a:solidFill>
                <a:cs typeface="+mn-cs"/>
              </a:rPr>
              <a:t>What special codes mean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You will receive a copy of your EOB by mail only if you have a balance to be paid to your provider.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1D3F-B46F-4966-9815-840A3C9DA8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06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rgbClr val="222222"/>
                </a:solidFill>
              </a:rPr>
              <a:t>UMR may contact you and ask whether medical care you received was related to an accident.</a:t>
            </a:r>
          </a:p>
          <a:p>
            <a:pPr marL="0" indent="0">
              <a:buSzPct val="120000"/>
              <a:buFont typeface="Arial" panose="020B0604020202020204" pitchFamily="34" charset="0"/>
              <a:buNone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SzPct val="120000"/>
              <a:buFont typeface="Arial" panose="020B0604020202020204" pitchFamily="34" charset="0"/>
              <a:buNone/>
              <a:defRPr/>
            </a:pPr>
            <a:r>
              <a:rPr lang="en-US" sz="1200" dirty="0">
                <a:solidFill>
                  <a:schemeClr val="tx1"/>
                </a:solidFill>
              </a:rPr>
              <a:t>This may</a:t>
            </a:r>
            <a:r>
              <a:rPr lang="en-US" sz="1200" baseline="0" dirty="0">
                <a:solidFill>
                  <a:schemeClr val="tx1"/>
                </a:solidFill>
              </a:rPr>
              <a:t> include: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222222"/>
                </a:solidFill>
              </a:rPr>
              <a:t>Work-related injuries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222222"/>
                </a:solidFill>
              </a:rPr>
              <a:t>Motor vehicle accidents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222222"/>
                </a:solidFill>
              </a:rPr>
              <a:t>Falls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222222"/>
                </a:solidFill>
              </a:rPr>
              <a:t>Medical malpractice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222222"/>
                </a:solidFill>
              </a:rPr>
              <a:t>Product recalls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B2141-5AFF-484B-94F4-08E8A991927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63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22222"/>
                </a:solidFill>
              </a:rPr>
              <a:t>UMR’s nurse case managers serve as advocates for patients and their caregivers during medical events involving multiple health care providers and procedures over an extended period.</a:t>
            </a:r>
          </a:p>
          <a:p>
            <a:endParaRPr lang="en-US" dirty="0"/>
          </a:p>
          <a:p>
            <a:r>
              <a:rPr lang="en-US" dirty="0"/>
              <a:t>UMR’s nurse case managers can support you by:</a:t>
            </a:r>
          </a:p>
          <a:p>
            <a:pPr marL="285750" indent="-28575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  <a:cs typeface="Arial" panose="020B0604020202020204" pitchFamily="34" charset="0"/>
              </a:rPr>
              <a:t>Reviewing your treatment needs with </a:t>
            </a:r>
            <a:br>
              <a:rPr lang="en-US" sz="1200" dirty="0">
                <a:solidFill>
                  <a:srgbClr val="222222"/>
                </a:solidFill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222222"/>
                </a:solidFill>
                <a:cs typeface="Arial" panose="020B0604020202020204" pitchFamily="34" charset="0"/>
              </a:rPr>
              <a:t>your doctor</a:t>
            </a:r>
          </a:p>
          <a:p>
            <a:pPr marL="285750" indent="-28575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  <a:cs typeface="Arial" panose="020B0604020202020204" pitchFamily="34" charset="0"/>
              </a:rPr>
              <a:t>Helping you and your family understand your benefits options from diagnosis to conclusion</a:t>
            </a:r>
          </a:p>
          <a:p>
            <a:pPr marL="285750" indent="-28575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  <a:cs typeface="Arial" panose="020B0604020202020204" pitchFamily="34" charset="0"/>
              </a:rPr>
              <a:t>Coordinating care among different providers</a:t>
            </a:r>
          </a:p>
          <a:p>
            <a:pPr marL="285750" indent="-28575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  <a:cs typeface="Arial" panose="020B0604020202020204" pitchFamily="34" charset="0"/>
              </a:rPr>
              <a:t>Communicating any complex issues to your medical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B2141-5AFF-484B-94F4-08E8A991927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3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B2141-5AFF-484B-94F4-08E8A991927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93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B2141-5AFF-484B-94F4-08E8A991927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551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B2141-5AFF-484B-94F4-08E8A991927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33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22222"/>
                </a:solidFill>
              </a:rPr>
              <a:t>UnitedHealthcare reviews health care providers in the network for how well they deliver quality and cost-effective care.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22222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</a:rPr>
              <a:t>Premium Care Physicians are </a:t>
            </a:r>
            <a:r>
              <a:rPr lang="en-US" sz="1200" baseline="0" dirty="0">
                <a:solidFill>
                  <a:srgbClr val="222222"/>
                </a:solidFill>
              </a:rPr>
              <a:t>those who </a:t>
            </a:r>
            <a:r>
              <a:rPr lang="en-US" sz="1200" dirty="0">
                <a:solidFill>
                  <a:srgbClr val="222222"/>
                </a:solidFill>
              </a:rPr>
              <a:t>meet program criteria for quality &amp; cost-efficient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</a:rPr>
              <a:t>Quality Care Physicians are those</a:t>
            </a:r>
            <a:r>
              <a:rPr lang="en-US" sz="1200" baseline="0" dirty="0">
                <a:solidFill>
                  <a:srgbClr val="222222"/>
                </a:solidFill>
              </a:rPr>
              <a:t> who </a:t>
            </a:r>
            <a:r>
              <a:rPr lang="en-US" sz="1200" dirty="0">
                <a:solidFill>
                  <a:srgbClr val="222222"/>
                </a:solidFill>
              </a:rPr>
              <a:t>meet program criteria for providing quality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</a:rPr>
              <a:t>Quality Not Evaluated means the specialty is</a:t>
            </a:r>
            <a:r>
              <a:rPr lang="en-US" sz="1200" baseline="0" dirty="0">
                <a:solidFill>
                  <a:srgbClr val="222222"/>
                </a:solidFill>
              </a:rPr>
              <a:t> </a:t>
            </a:r>
            <a:r>
              <a:rPr lang="en-US" sz="1200" dirty="0">
                <a:solidFill>
                  <a:srgbClr val="222222"/>
                </a:solidFill>
              </a:rPr>
              <a:t>not evaluated or the evaluation is in progress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</a:rPr>
              <a:t>Does Not Meet Quality indicates those that do not meet program criteria for providing quality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2222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B2141-5AFF-484B-94F4-08E8A991927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4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If you or a dependent plan to be admitted to the hospital or receive certain outpatient services, UMR may require prior authorization.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Your provider may be asked to provide information to confirm the service or inpatient stay is medically necessary, clinically appropriate and considered effective for treating your condition.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B2141-5AFF-484B-94F4-08E8A991927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71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Any time you or one of your dependents see a doctor, visit the emergency room or are admitted to the hospital, the health care provider or facility will submit a claim to UMR for processing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sz="1200" dirty="0">
                <a:cs typeface="Arial" panose="020B0604020202020204" pitchFamily="34" charset="0"/>
              </a:rPr>
              <a:t>based upon the information shown on your member ID card.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UMR then determines how the claim will be paid, based upon the rules outlined by your benefits plan.</a:t>
            </a:r>
            <a:endParaRPr lang="en-US" sz="12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B2141-5AFF-484B-94F4-08E8A991927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9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Any time you or one of your dependents see a doctor, visit the emergency room or are admitted to the hospital, the health care provider or facility will submit a claim to UMR for processing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sz="1200" dirty="0">
                <a:cs typeface="Arial" panose="020B0604020202020204" pitchFamily="34" charset="0"/>
              </a:rPr>
              <a:t>based upon the information shown on your member ID card.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UMR then determines how the claim will be paid, based upon the rules outlined by your benefits plan.</a:t>
            </a:r>
            <a:endParaRPr lang="en-US" sz="12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B2141-5AFF-484B-94F4-08E8A991927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25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Any time you or one of your dependents see a doctor, visit the emergency room or are admitted to the hospital, the health care provider or facility will submit a claim to UMR for processing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sz="1200" dirty="0">
                <a:cs typeface="Arial" panose="020B0604020202020204" pitchFamily="34" charset="0"/>
              </a:rPr>
              <a:t>based upon the information shown on your member ID card.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UMR then determines how the claim will be paid, based upon the rules outlined by your benefits plan.</a:t>
            </a:r>
            <a:endParaRPr lang="en-US" sz="12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B2141-5AFF-484B-94F4-08E8A991927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9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5C8C3B-41B0-E12E-DD32-A5B5B3114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5930" r="1" b="31620"/>
          <a:stretch/>
        </p:blipFill>
        <p:spPr>
          <a:xfrm flipH="1">
            <a:off x="0" y="1"/>
            <a:ext cx="12188952" cy="5081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0B80DB-1DB2-42A9-872B-B805D0545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315578" cy="432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4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409457" y="1118617"/>
            <a:ext cx="42020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Enter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94462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02697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window&#10;&#10;Description automatically generated">
            <a:extLst>
              <a:ext uri="{FF2B5EF4-FFF2-40B4-BE49-F238E27FC236}">
                <a16:creationId xmlns:a16="http://schemas.microsoft.com/office/drawing/2014/main" id="{D1A1B77A-E765-4FE8-8D11-18C770A288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5075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6A5B5F-E7AE-4952-94A5-4285DBAF7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315578" cy="432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5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laughing&#10;&#10;Description automatically generated with medium confidence">
            <a:extLst>
              <a:ext uri="{FF2B5EF4-FFF2-40B4-BE49-F238E27FC236}">
                <a16:creationId xmlns:a16="http://schemas.microsoft.com/office/drawing/2014/main" id="{1D293033-4A90-4D38-8208-25B930D0F1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5075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1EA063-51E6-4DA7-A910-6AF9C81A1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"/>
            <a:ext cx="5312664" cy="434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5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14841"/>
          <a:stretch/>
        </p:blipFill>
        <p:spPr>
          <a:xfrm>
            <a:off x="0" y="1"/>
            <a:ext cx="12192000" cy="5075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6E8FE4-858D-488A-8CF9-6686377367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"/>
            <a:ext cx="5312664" cy="434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8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8" b="12538"/>
          <a:stretch/>
        </p:blipFill>
        <p:spPr>
          <a:xfrm>
            <a:off x="-2" y="-1"/>
            <a:ext cx="12192001" cy="507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15234F-B95D-4E8D-B2CD-7005292259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"/>
            <a:ext cx="5312664" cy="434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2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409456" y="1118617"/>
            <a:ext cx="42020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Enter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78761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2" y="327906"/>
            <a:ext cx="63978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ts val="28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88600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2" y="327906"/>
            <a:ext cx="63978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ts val="28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12758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2" y="327906"/>
            <a:ext cx="63978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ts val="28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901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sv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90276" y="6399562"/>
            <a:ext cx="254996" cy="254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45720" rIns="0" bIns="45720" rtlCol="0">
            <a:spAutoFit/>
          </a:bodyPr>
          <a:lstStyle/>
          <a:p>
            <a:pPr algn="ctr"/>
            <a:endParaRPr lang="en-US" sz="1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932667" y="6365478"/>
            <a:ext cx="735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222222">
                    <a:lumMod val="75000"/>
                    <a:lumOff val="25000"/>
                  </a:srgbClr>
                </a:solidFill>
                <a:cs typeface="Arial" pitchFamily="34" charset="0"/>
              </a:rPr>
              <a:t>©2023 United Healthcare Services, Inc.</a:t>
            </a:r>
            <a:br>
              <a:rPr lang="en-US" sz="800" dirty="0">
                <a:solidFill>
                  <a:srgbClr val="222222">
                    <a:lumMod val="75000"/>
                    <a:lumOff val="25000"/>
                  </a:srgbClr>
                </a:solidFill>
                <a:cs typeface="Arial" pitchFamily="34" charset="0"/>
              </a:rPr>
            </a:br>
            <a:r>
              <a:rPr lang="en-US" sz="700" dirty="0">
                <a:solidFill>
                  <a:srgbClr val="222222">
                    <a:lumMod val="75000"/>
                    <a:lumOff val="25000"/>
                  </a:srgb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Proprietary information of United Healthcare Services, Inc. Do not distribute or reproduce without express permission of </a:t>
            </a:r>
            <a:r>
              <a:rPr lang="en-US" sz="700" spc="20" dirty="0">
                <a:solidFill>
                  <a:srgbClr val="222222">
                    <a:lumMod val="75000"/>
                    <a:lumOff val="25000"/>
                  </a:srgb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United Healthcare Services, Inc. </a:t>
            </a:r>
            <a:endParaRPr lang="en-US" sz="800" dirty="0">
              <a:solidFill>
                <a:srgbClr val="222222">
                  <a:lumMod val="75000"/>
                  <a:lumOff val="25000"/>
                </a:srgbClr>
              </a:solidFill>
              <a:cs typeface="Arial" pitchFamily="34" charset="0"/>
            </a:endParaRPr>
          </a:p>
        </p:txBody>
      </p:sp>
      <p:sp>
        <p:nvSpPr>
          <p:cNvPr id="5" name="Content Placeholder 11"/>
          <p:cNvSpPr txBox="1">
            <a:spLocks/>
          </p:cNvSpPr>
          <p:nvPr userDrawn="1"/>
        </p:nvSpPr>
        <p:spPr>
          <a:xfrm>
            <a:off x="463237" y="6411644"/>
            <a:ext cx="520699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54B809A-DDD0-4DE3-A79D-A0F568A76BF1}" type="slidenum">
              <a:rPr lang="en-US" sz="900" b="1" smtClean="0">
                <a:solidFill>
                  <a:srgbClr val="FFFFFF"/>
                </a:solidFill>
              </a:rPr>
              <a:t>‹#›</a:t>
            </a:fld>
            <a:endParaRPr lang="en-US" sz="900" b="1" dirty="0">
              <a:solidFill>
                <a:srgbClr val="FFFFFF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0905A9B-0850-4D49-975F-B0278FD1188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59184" y="5495271"/>
            <a:ext cx="1794967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2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64" r:id="rId5"/>
    <p:sldLayoutId id="214748386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3CE829E-C8FF-4ED2-858F-06C8B0499C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4902" y="408979"/>
            <a:ext cx="1225410" cy="6492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B3A022-7881-4A2A-AF35-8C1EF699FF89}"/>
              </a:ext>
            </a:extLst>
          </p:cNvPr>
          <p:cNvSpPr txBox="1"/>
          <p:nvPr userDrawn="1"/>
        </p:nvSpPr>
        <p:spPr>
          <a:xfrm>
            <a:off x="590276" y="6399562"/>
            <a:ext cx="254996" cy="254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45720" rIns="0" bIns="45720" rtlCol="0">
            <a:spAutoFit/>
          </a:bodyPr>
          <a:lstStyle/>
          <a:p>
            <a:pPr algn="ctr"/>
            <a:endParaRPr lang="en-US" sz="1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17806-C40D-47EA-B4D5-9EAB091E6089}"/>
              </a:ext>
            </a:extLst>
          </p:cNvPr>
          <p:cNvSpPr/>
          <p:nvPr userDrawn="1"/>
        </p:nvSpPr>
        <p:spPr>
          <a:xfrm>
            <a:off x="932667" y="6365478"/>
            <a:ext cx="735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222222">
                    <a:lumMod val="75000"/>
                    <a:lumOff val="25000"/>
                  </a:srgbClr>
                </a:solidFill>
                <a:cs typeface="Arial" pitchFamily="34" charset="0"/>
              </a:rPr>
              <a:t>©2023 United Healthcare Services, Inc.</a:t>
            </a:r>
            <a:br>
              <a:rPr lang="en-US" sz="800" dirty="0">
                <a:solidFill>
                  <a:srgbClr val="222222">
                    <a:lumMod val="75000"/>
                    <a:lumOff val="25000"/>
                  </a:srgbClr>
                </a:solidFill>
                <a:cs typeface="Arial" pitchFamily="34" charset="0"/>
              </a:rPr>
            </a:br>
            <a:r>
              <a:rPr lang="en-US" sz="700" dirty="0">
                <a:solidFill>
                  <a:srgbClr val="222222">
                    <a:lumMod val="75000"/>
                    <a:lumOff val="25000"/>
                  </a:srgb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Proprietary information of United Healthcare Services, Inc. Do not distribute or reproduce without express permission of </a:t>
            </a:r>
            <a:r>
              <a:rPr lang="en-US" sz="700" spc="20" dirty="0">
                <a:solidFill>
                  <a:srgbClr val="222222">
                    <a:lumMod val="75000"/>
                    <a:lumOff val="25000"/>
                  </a:srgb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United Healthcare Services, Inc. </a:t>
            </a:r>
            <a:endParaRPr lang="en-US" sz="800" dirty="0">
              <a:solidFill>
                <a:srgbClr val="222222">
                  <a:lumMod val="75000"/>
                  <a:lumOff val="25000"/>
                </a:srgbClr>
              </a:solidFill>
              <a:cs typeface="Arial" pitchFamily="34" charset="0"/>
            </a:endParaRP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B1793CF5-F734-48A9-96B0-81B981382449}"/>
              </a:ext>
            </a:extLst>
          </p:cNvPr>
          <p:cNvSpPr txBox="1">
            <a:spLocks/>
          </p:cNvSpPr>
          <p:nvPr userDrawn="1"/>
        </p:nvSpPr>
        <p:spPr>
          <a:xfrm>
            <a:off x="463237" y="6411644"/>
            <a:ext cx="520699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88D73E-BBD4-47EF-85D2-CC0967DE20F4}" type="slidenum">
              <a:rPr lang="en-US" sz="900" b="1" smtClean="0">
                <a:solidFill>
                  <a:srgbClr val="FFFFFF"/>
                </a:solidFill>
              </a:rPr>
              <a:t>‹#›</a:t>
            </a:fld>
            <a:endParaRPr lang="en-US" sz="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18DB44B-6CC7-4FCA-A671-991E4C15B8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4902" y="408979"/>
            <a:ext cx="1225410" cy="6492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30F9EE1-06DF-48E3-A0CB-F1F5ACFD1F22}"/>
              </a:ext>
            </a:extLst>
          </p:cNvPr>
          <p:cNvSpPr txBox="1"/>
          <p:nvPr userDrawn="1"/>
        </p:nvSpPr>
        <p:spPr>
          <a:xfrm>
            <a:off x="11345268" y="6399562"/>
            <a:ext cx="254996" cy="254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45720" rIns="0" bIns="45720" rtlCol="0">
            <a:spAutoFit/>
          </a:bodyPr>
          <a:lstStyle/>
          <a:p>
            <a:pPr algn="ctr"/>
            <a:endParaRPr lang="en-US" sz="1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9" name="Content Placeholder 11">
            <a:extLst>
              <a:ext uri="{FF2B5EF4-FFF2-40B4-BE49-F238E27FC236}">
                <a16:creationId xmlns:a16="http://schemas.microsoft.com/office/drawing/2014/main" id="{F10467D8-87B3-485E-9DC9-D1AA9C680230}"/>
              </a:ext>
            </a:extLst>
          </p:cNvPr>
          <p:cNvSpPr txBox="1">
            <a:spLocks/>
          </p:cNvSpPr>
          <p:nvPr userDrawn="1"/>
        </p:nvSpPr>
        <p:spPr>
          <a:xfrm>
            <a:off x="11218229" y="6411644"/>
            <a:ext cx="520699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77A4C8B-5BCA-4879-AFDA-1ACEFAE23FCF}" type="slidenum">
              <a:rPr lang="en-US" sz="900" b="1" smtClean="0">
                <a:solidFill>
                  <a:srgbClr val="FFFFFF"/>
                </a:solidFill>
              </a:rPr>
              <a:t>‹#›</a:t>
            </a:fld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E5599A-833B-412F-A6B9-5C4F8F6F01F7}"/>
              </a:ext>
            </a:extLst>
          </p:cNvPr>
          <p:cNvSpPr/>
          <p:nvPr userDrawn="1"/>
        </p:nvSpPr>
        <p:spPr>
          <a:xfrm>
            <a:off x="3945894" y="6365478"/>
            <a:ext cx="735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rgbClr val="222222">
                    <a:lumMod val="75000"/>
                    <a:lumOff val="25000"/>
                  </a:srgbClr>
                </a:solidFill>
                <a:cs typeface="Arial" pitchFamily="34" charset="0"/>
              </a:rPr>
              <a:t>©2022 United Healthcare Services, Inc.</a:t>
            </a:r>
            <a:br>
              <a:rPr lang="en-US" sz="800" dirty="0">
                <a:solidFill>
                  <a:srgbClr val="222222">
                    <a:lumMod val="75000"/>
                    <a:lumOff val="25000"/>
                  </a:srgbClr>
                </a:solidFill>
                <a:cs typeface="Arial" pitchFamily="34" charset="0"/>
              </a:rPr>
            </a:br>
            <a:r>
              <a:rPr lang="en-US" sz="700" dirty="0">
                <a:solidFill>
                  <a:srgbClr val="222222">
                    <a:lumMod val="75000"/>
                    <a:lumOff val="25000"/>
                  </a:srgb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Proprietary information of United Healthcare Services, Inc. Do not distribute or reproduce without express permission of </a:t>
            </a:r>
            <a:r>
              <a:rPr lang="en-US" sz="700" spc="20" dirty="0">
                <a:solidFill>
                  <a:srgbClr val="222222">
                    <a:lumMod val="75000"/>
                    <a:lumOff val="25000"/>
                  </a:srgb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United Healthcare Services, Inc.</a:t>
            </a:r>
            <a:endParaRPr lang="en-US" sz="800" dirty="0">
              <a:solidFill>
                <a:srgbClr val="222222">
                  <a:lumMod val="75000"/>
                  <a:lumOff val="25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6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H="1">
            <a:off x="8128001" y="1"/>
            <a:ext cx="4064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98CFB-490E-4414-B65C-C314F57D1B1A}"/>
              </a:ext>
            </a:extLst>
          </p:cNvPr>
          <p:cNvSpPr txBox="1"/>
          <p:nvPr userDrawn="1"/>
        </p:nvSpPr>
        <p:spPr>
          <a:xfrm>
            <a:off x="590276" y="6399562"/>
            <a:ext cx="254996" cy="254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45720" rIns="0" bIns="45720" rtlCol="0">
            <a:spAutoFit/>
          </a:bodyPr>
          <a:lstStyle/>
          <a:p>
            <a:pPr algn="ctr"/>
            <a:endParaRPr lang="en-US" sz="1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679D0-7692-422A-9F84-93F7A4661A3A}"/>
              </a:ext>
            </a:extLst>
          </p:cNvPr>
          <p:cNvSpPr/>
          <p:nvPr userDrawn="1"/>
        </p:nvSpPr>
        <p:spPr>
          <a:xfrm>
            <a:off x="932667" y="6365478"/>
            <a:ext cx="735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222222">
                    <a:lumMod val="75000"/>
                    <a:lumOff val="25000"/>
                  </a:srgbClr>
                </a:solidFill>
                <a:cs typeface="Arial" pitchFamily="34" charset="0"/>
              </a:rPr>
              <a:t>©2022 United Healthcare Services, Inc.</a:t>
            </a:r>
            <a:br>
              <a:rPr lang="en-US" sz="800" dirty="0">
                <a:solidFill>
                  <a:srgbClr val="222222">
                    <a:lumMod val="75000"/>
                    <a:lumOff val="25000"/>
                  </a:srgbClr>
                </a:solidFill>
                <a:cs typeface="Arial" pitchFamily="34" charset="0"/>
              </a:rPr>
            </a:br>
            <a:r>
              <a:rPr lang="en-US" sz="700" dirty="0">
                <a:solidFill>
                  <a:srgbClr val="222222">
                    <a:lumMod val="75000"/>
                    <a:lumOff val="25000"/>
                  </a:srgb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Proprietary information of United Healthcare Services, Inc. Do not distribute or reproduce without express permission of </a:t>
            </a:r>
            <a:r>
              <a:rPr lang="en-US" sz="700" spc="20" dirty="0">
                <a:solidFill>
                  <a:srgbClr val="222222">
                    <a:lumMod val="75000"/>
                    <a:lumOff val="25000"/>
                  </a:srgb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United Healthcare Services, Inc. </a:t>
            </a:r>
            <a:endParaRPr lang="en-US" sz="800" dirty="0">
              <a:solidFill>
                <a:srgbClr val="222222">
                  <a:lumMod val="75000"/>
                  <a:lumOff val="25000"/>
                </a:srgbClr>
              </a:solidFill>
              <a:cs typeface="Arial" pitchFamily="34" charset="0"/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F6E3C009-3B93-44A5-8A20-5E5E61DC85B0}"/>
              </a:ext>
            </a:extLst>
          </p:cNvPr>
          <p:cNvSpPr txBox="1">
            <a:spLocks/>
          </p:cNvSpPr>
          <p:nvPr userDrawn="1"/>
        </p:nvSpPr>
        <p:spPr>
          <a:xfrm>
            <a:off x="463237" y="6411644"/>
            <a:ext cx="520699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42C214C-A02C-4303-B88B-EEC209BA8FB0}" type="slidenum">
              <a:rPr lang="en-US" sz="900" b="1" smtClean="0">
                <a:solidFill>
                  <a:srgbClr val="FFFFFF"/>
                </a:solidFill>
              </a:rPr>
              <a:t>‹#›</a:t>
            </a:fld>
            <a:endParaRPr lang="en-US" sz="900" b="1" dirty="0">
              <a:solidFill>
                <a:srgbClr val="FFFFFF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2AA05BC-5BCE-483C-B0DA-8614576E90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4902" y="408979"/>
            <a:ext cx="1225410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7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B9EF92A-13C2-420B-8949-8DC80BAA12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4902" y="408979"/>
            <a:ext cx="1225410" cy="6492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D0D9DE-D9CB-4A4C-BCDA-2D170559FC92}"/>
              </a:ext>
            </a:extLst>
          </p:cNvPr>
          <p:cNvSpPr txBox="1"/>
          <p:nvPr userDrawn="1"/>
        </p:nvSpPr>
        <p:spPr>
          <a:xfrm>
            <a:off x="11345268" y="6399562"/>
            <a:ext cx="254996" cy="254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45720" rIns="0" bIns="45720" rtlCol="0">
            <a:spAutoFit/>
          </a:bodyPr>
          <a:lstStyle/>
          <a:p>
            <a:pPr algn="ctr"/>
            <a:endParaRPr lang="en-US" sz="1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4C69279E-24AA-415F-B672-7CF29A3F1F24}"/>
              </a:ext>
            </a:extLst>
          </p:cNvPr>
          <p:cNvSpPr txBox="1">
            <a:spLocks/>
          </p:cNvSpPr>
          <p:nvPr userDrawn="1"/>
        </p:nvSpPr>
        <p:spPr>
          <a:xfrm>
            <a:off x="11218229" y="6411644"/>
            <a:ext cx="520699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670CE22-8191-4DB0-A522-875D220524C1}" type="slidenum">
              <a:rPr lang="en-US" sz="900" b="1" smtClean="0">
                <a:solidFill>
                  <a:srgbClr val="FFFFFF"/>
                </a:solidFill>
              </a:rPr>
              <a:t>‹#›</a:t>
            </a:fld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E5E5BF-6885-464F-8031-1C6E000D2A7F}"/>
              </a:ext>
            </a:extLst>
          </p:cNvPr>
          <p:cNvSpPr/>
          <p:nvPr userDrawn="1"/>
        </p:nvSpPr>
        <p:spPr>
          <a:xfrm>
            <a:off x="3945894" y="6365478"/>
            <a:ext cx="735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rgbClr val="222222">
                    <a:lumMod val="75000"/>
                    <a:lumOff val="25000"/>
                  </a:srgbClr>
                </a:solidFill>
                <a:cs typeface="Arial" pitchFamily="34" charset="0"/>
              </a:rPr>
              <a:t>©2022 United Healthcare Services, Inc.</a:t>
            </a:r>
            <a:br>
              <a:rPr lang="en-US" sz="800" dirty="0">
                <a:solidFill>
                  <a:srgbClr val="222222">
                    <a:lumMod val="75000"/>
                    <a:lumOff val="25000"/>
                  </a:srgbClr>
                </a:solidFill>
                <a:cs typeface="Arial" pitchFamily="34" charset="0"/>
              </a:rPr>
            </a:br>
            <a:r>
              <a:rPr lang="en-US" sz="700" dirty="0">
                <a:solidFill>
                  <a:srgbClr val="222222">
                    <a:lumMod val="75000"/>
                    <a:lumOff val="25000"/>
                  </a:srgb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Proprietary information of United Healthcare Services, Inc. Do not distribute or reproduce without express permission of </a:t>
            </a:r>
            <a:r>
              <a:rPr lang="en-US" sz="700" spc="20" dirty="0">
                <a:solidFill>
                  <a:srgbClr val="222222">
                    <a:lumMod val="75000"/>
                    <a:lumOff val="25000"/>
                  </a:srgb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United Healthcare Services, Inc.</a:t>
            </a:r>
            <a:endParaRPr lang="en-US" sz="800" dirty="0">
              <a:solidFill>
                <a:srgbClr val="222222">
                  <a:lumMod val="75000"/>
                  <a:lumOff val="25000"/>
                </a:srgbClr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48C81C-8E64-423A-B398-E7D82F73FD7A}"/>
              </a:ext>
            </a:extLst>
          </p:cNvPr>
          <p:cNvSpPr/>
          <p:nvPr userDrawn="1"/>
        </p:nvSpPr>
        <p:spPr>
          <a:xfrm flipH="1">
            <a:off x="0" y="1"/>
            <a:ext cx="4064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0621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</p:sldLayoutIdLst>
  <p:hf hdr="0" ftr="0" dt="0"/>
  <p:txStyles>
    <p:titleStyle>
      <a:lvl1pPr algn="l" defTabSz="914400" rtl="0" eaLnBrk="1" latinLnBrk="0" hangingPunct="1">
        <a:lnSpc>
          <a:spcPts val="2800"/>
        </a:lnSpc>
        <a:spcBef>
          <a:spcPts val="600"/>
        </a:spcBef>
        <a:buNone/>
        <a:defRPr sz="28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12.xm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slide" Target="slide15.xml"/><Relationship Id="rId5" Type="http://schemas.openxmlformats.org/officeDocument/2006/relationships/hyperlink" Target="http://youtu.be/H2x74C0X2Bs" TargetMode="External"/><Relationship Id="rId15" Type="http://schemas.openxmlformats.org/officeDocument/2006/relationships/image" Target="../media/image18.png"/><Relationship Id="rId10" Type="http://schemas.openxmlformats.org/officeDocument/2006/relationships/slide" Target="slide7.xml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A7EE7167-339C-0A03-A6B3-399A2D45B9FE}"/>
              </a:ext>
            </a:extLst>
          </p:cNvPr>
          <p:cNvSpPr txBox="1">
            <a:spLocks/>
          </p:cNvSpPr>
          <p:nvPr/>
        </p:nvSpPr>
        <p:spPr>
          <a:xfrm>
            <a:off x="587248" y="636688"/>
            <a:ext cx="3568192" cy="205357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>
                <a:solidFill>
                  <a:schemeClr val="bg1"/>
                </a:solidFill>
              </a:rPr>
              <a:t>Using your benefits and getting care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79E69AA3-F39C-E14F-071F-1E4DECBD4EA6}"/>
              </a:ext>
            </a:extLst>
          </p:cNvPr>
          <p:cNvSpPr txBox="1"/>
          <p:nvPr/>
        </p:nvSpPr>
        <p:spPr>
          <a:xfrm>
            <a:off x="9587381" y="6521678"/>
            <a:ext cx="24805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UM1475 0823</a:t>
            </a:r>
          </a:p>
        </p:txBody>
      </p:sp>
    </p:spTree>
    <p:extLst>
      <p:ext uri="{BB962C8B-B14F-4D97-AF65-F5344CB8AC3E}">
        <p14:creationId xmlns:p14="http://schemas.microsoft.com/office/powerpoint/2010/main" val="55811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B1D740-7203-A514-2EFA-7CB51992FBC0}"/>
              </a:ext>
            </a:extLst>
          </p:cNvPr>
          <p:cNvSpPr/>
          <p:nvPr/>
        </p:nvSpPr>
        <p:spPr>
          <a:xfrm>
            <a:off x="0" y="1754210"/>
            <a:ext cx="12192000" cy="3300984"/>
          </a:xfrm>
          <a:prstGeom prst="rect">
            <a:avLst/>
          </a:prstGeom>
          <a:solidFill>
            <a:srgbClr val="95C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9602" y="2182578"/>
            <a:ext cx="6515655" cy="553417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 amount you are billed may depend upon the:</a:t>
            </a:r>
          </a:p>
        </p:txBody>
      </p:sp>
      <p:sp>
        <p:nvSpPr>
          <p:cNvPr id="31" name="Text Placeholder 6"/>
          <p:cNvSpPr txBox="1">
            <a:spLocks/>
          </p:cNvSpPr>
          <p:nvPr/>
        </p:nvSpPr>
        <p:spPr>
          <a:xfrm>
            <a:off x="609602" y="1173303"/>
            <a:ext cx="6541860" cy="5285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Your plan pays the portion of your health care costs not paid by you.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58602" y="2794158"/>
            <a:ext cx="8737238" cy="2067778"/>
          </a:xfrm>
          <a:prstGeom prst="rect">
            <a:avLst/>
          </a:prstGeom>
        </p:spPr>
        <p:txBody>
          <a:bodyPr wrap="square" numCol="2" spcCol="73152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Type of care you received</a:t>
            </a:r>
          </a:p>
          <a:p>
            <a:pPr>
              <a:spcAft>
                <a:spcPts val="18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Co-payment amount or </a:t>
            </a:r>
            <a:b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co-insurance level for the service(s)</a:t>
            </a:r>
          </a:p>
          <a:p>
            <a:pPr>
              <a:spcAft>
                <a:spcPts val="18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Amount of money previously applied </a:t>
            </a:r>
            <a:b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to your deductible</a:t>
            </a:r>
          </a:p>
          <a:p>
            <a:pPr>
              <a:spcAft>
                <a:spcPts val="18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Contracted discount for </a:t>
            </a:r>
            <a:b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in-network care</a:t>
            </a:r>
          </a:p>
          <a:p>
            <a:pPr>
              <a:spcAft>
                <a:spcPts val="18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Out-of-pocket maximum amount </a:t>
            </a:r>
            <a:b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for your benefits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2" y="327906"/>
            <a:ext cx="6397841" cy="1143000"/>
          </a:xfrm>
        </p:spPr>
        <p:txBody>
          <a:bodyPr/>
          <a:lstStyle/>
          <a:p>
            <a:r>
              <a:rPr lang="en-US" dirty="0"/>
              <a:t>About your bill</a:t>
            </a:r>
          </a:p>
        </p:txBody>
      </p:sp>
      <p:sp>
        <p:nvSpPr>
          <p:cNvPr id="13" name="Graphic 7">
            <a:extLst>
              <a:ext uri="{FF2B5EF4-FFF2-40B4-BE49-F238E27FC236}">
                <a16:creationId xmlns:a16="http://schemas.microsoft.com/office/drawing/2014/main" id="{AC1C31C8-64D5-EAEF-0995-D05E6B2BE92E}"/>
              </a:ext>
            </a:extLst>
          </p:cNvPr>
          <p:cNvSpPr/>
          <p:nvPr/>
        </p:nvSpPr>
        <p:spPr>
          <a:xfrm>
            <a:off x="697311" y="2712961"/>
            <a:ext cx="477532" cy="477532"/>
          </a:xfrm>
          <a:custGeom>
            <a:avLst/>
            <a:gdLst>
              <a:gd name="connsiteX0" fmla="*/ 2944463 w 5888926"/>
              <a:gd name="connsiteY0" fmla="*/ 0 h 5888926"/>
              <a:gd name="connsiteX1" fmla="*/ 0 w 5888926"/>
              <a:gd name="connsiteY1" fmla="*/ 2944463 h 5888926"/>
              <a:gd name="connsiteX2" fmla="*/ 2944463 w 5888926"/>
              <a:gd name="connsiteY2" fmla="*/ 5888927 h 5888926"/>
              <a:gd name="connsiteX3" fmla="*/ 5888927 w 5888926"/>
              <a:gd name="connsiteY3" fmla="*/ 2944463 h 5888926"/>
              <a:gd name="connsiteX4" fmla="*/ 2944463 w 5888926"/>
              <a:gd name="connsiteY4" fmla="*/ 0 h 5888926"/>
              <a:gd name="connsiteX5" fmla="*/ 4651058 w 5888926"/>
              <a:gd name="connsiteY5" fmla="*/ 1932718 h 5888926"/>
              <a:gd name="connsiteX6" fmla="*/ 1975676 w 5888926"/>
              <a:gd name="connsiteY6" fmla="*/ 4533043 h 5888926"/>
              <a:gd name="connsiteX7" fmla="*/ 1172432 w 5888926"/>
              <a:gd name="connsiteY7" fmla="*/ 3307842 h 5888926"/>
              <a:gd name="connsiteX8" fmla="*/ 1253395 w 5888926"/>
              <a:gd name="connsiteY8" fmla="*/ 2832545 h 5888926"/>
              <a:gd name="connsiteX9" fmla="*/ 1688878 w 5888926"/>
              <a:gd name="connsiteY9" fmla="*/ 2897410 h 5888926"/>
              <a:gd name="connsiteX10" fmla="*/ 2098929 w 5888926"/>
              <a:gd name="connsiteY10" fmla="*/ 3523393 h 5888926"/>
              <a:gd name="connsiteX11" fmla="*/ 4245388 w 5888926"/>
              <a:gd name="connsiteY11" fmla="*/ 1437323 h 5888926"/>
              <a:gd name="connsiteX12" fmla="*/ 4686776 w 5888926"/>
              <a:gd name="connsiteY12" fmla="*/ 1453229 h 5888926"/>
              <a:gd name="connsiteX13" fmla="*/ 4651153 w 5888926"/>
              <a:gd name="connsiteY13" fmla="*/ 1932813 h 58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88926" h="5888926">
                <a:moveTo>
                  <a:pt x="2944463" y="0"/>
                </a:moveTo>
                <a:cubicBezTo>
                  <a:pt x="1318260" y="0"/>
                  <a:pt x="0" y="1318260"/>
                  <a:pt x="0" y="2944463"/>
                </a:cubicBezTo>
                <a:cubicBezTo>
                  <a:pt x="0" y="4570667"/>
                  <a:pt x="1318260" y="5888927"/>
                  <a:pt x="2944463" y="5888927"/>
                </a:cubicBezTo>
                <a:cubicBezTo>
                  <a:pt x="4570667" y="5888927"/>
                  <a:pt x="5888927" y="4570667"/>
                  <a:pt x="5888927" y="2944463"/>
                </a:cubicBezTo>
                <a:cubicBezTo>
                  <a:pt x="5888927" y="1318260"/>
                  <a:pt x="4570667" y="0"/>
                  <a:pt x="2944463" y="0"/>
                </a:cubicBezTo>
                <a:close/>
                <a:moveTo>
                  <a:pt x="4651058" y="1932718"/>
                </a:moveTo>
                <a:lnTo>
                  <a:pt x="1975676" y="4533043"/>
                </a:lnTo>
                <a:lnTo>
                  <a:pt x="1172432" y="3307842"/>
                </a:lnTo>
                <a:cubicBezTo>
                  <a:pt x="1074611" y="3158585"/>
                  <a:pt x="1110806" y="2945892"/>
                  <a:pt x="1253395" y="2832545"/>
                </a:cubicBezTo>
                <a:cubicBezTo>
                  <a:pt x="1395889" y="2719102"/>
                  <a:pt x="1590675" y="2748534"/>
                  <a:pt x="1688878" y="2897410"/>
                </a:cubicBezTo>
                <a:lnTo>
                  <a:pt x="2098929" y="3523393"/>
                </a:lnTo>
                <a:lnTo>
                  <a:pt x="4245388" y="1437323"/>
                </a:lnTo>
                <a:cubicBezTo>
                  <a:pt x="4377119" y="1309402"/>
                  <a:pt x="4574858" y="1316546"/>
                  <a:pt x="4686776" y="1453229"/>
                </a:cubicBezTo>
                <a:cubicBezTo>
                  <a:pt x="4798981" y="1589913"/>
                  <a:pt x="4782598" y="1804892"/>
                  <a:pt x="4651153" y="193281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275C77A2-ACBE-73C6-EA86-1DD3571504E2}"/>
              </a:ext>
            </a:extLst>
          </p:cNvPr>
          <p:cNvSpPr/>
          <p:nvPr/>
        </p:nvSpPr>
        <p:spPr>
          <a:xfrm>
            <a:off x="697311" y="3307321"/>
            <a:ext cx="477532" cy="477532"/>
          </a:xfrm>
          <a:custGeom>
            <a:avLst/>
            <a:gdLst>
              <a:gd name="connsiteX0" fmla="*/ 2944463 w 5888926"/>
              <a:gd name="connsiteY0" fmla="*/ 0 h 5888926"/>
              <a:gd name="connsiteX1" fmla="*/ 0 w 5888926"/>
              <a:gd name="connsiteY1" fmla="*/ 2944463 h 5888926"/>
              <a:gd name="connsiteX2" fmla="*/ 2944463 w 5888926"/>
              <a:gd name="connsiteY2" fmla="*/ 5888927 h 5888926"/>
              <a:gd name="connsiteX3" fmla="*/ 5888927 w 5888926"/>
              <a:gd name="connsiteY3" fmla="*/ 2944463 h 5888926"/>
              <a:gd name="connsiteX4" fmla="*/ 2944463 w 5888926"/>
              <a:gd name="connsiteY4" fmla="*/ 0 h 5888926"/>
              <a:gd name="connsiteX5" fmla="*/ 4651058 w 5888926"/>
              <a:gd name="connsiteY5" fmla="*/ 1932718 h 5888926"/>
              <a:gd name="connsiteX6" fmla="*/ 1975676 w 5888926"/>
              <a:gd name="connsiteY6" fmla="*/ 4533043 h 5888926"/>
              <a:gd name="connsiteX7" fmla="*/ 1172432 w 5888926"/>
              <a:gd name="connsiteY7" fmla="*/ 3307842 h 5888926"/>
              <a:gd name="connsiteX8" fmla="*/ 1253395 w 5888926"/>
              <a:gd name="connsiteY8" fmla="*/ 2832545 h 5888926"/>
              <a:gd name="connsiteX9" fmla="*/ 1688878 w 5888926"/>
              <a:gd name="connsiteY9" fmla="*/ 2897410 h 5888926"/>
              <a:gd name="connsiteX10" fmla="*/ 2098929 w 5888926"/>
              <a:gd name="connsiteY10" fmla="*/ 3523393 h 5888926"/>
              <a:gd name="connsiteX11" fmla="*/ 4245388 w 5888926"/>
              <a:gd name="connsiteY11" fmla="*/ 1437323 h 5888926"/>
              <a:gd name="connsiteX12" fmla="*/ 4686776 w 5888926"/>
              <a:gd name="connsiteY12" fmla="*/ 1453229 h 5888926"/>
              <a:gd name="connsiteX13" fmla="*/ 4651153 w 5888926"/>
              <a:gd name="connsiteY13" fmla="*/ 1932813 h 58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88926" h="5888926">
                <a:moveTo>
                  <a:pt x="2944463" y="0"/>
                </a:moveTo>
                <a:cubicBezTo>
                  <a:pt x="1318260" y="0"/>
                  <a:pt x="0" y="1318260"/>
                  <a:pt x="0" y="2944463"/>
                </a:cubicBezTo>
                <a:cubicBezTo>
                  <a:pt x="0" y="4570667"/>
                  <a:pt x="1318260" y="5888927"/>
                  <a:pt x="2944463" y="5888927"/>
                </a:cubicBezTo>
                <a:cubicBezTo>
                  <a:pt x="4570667" y="5888927"/>
                  <a:pt x="5888927" y="4570667"/>
                  <a:pt x="5888927" y="2944463"/>
                </a:cubicBezTo>
                <a:cubicBezTo>
                  <a:pt x="5888927" y="1318260"/>
                  <a:pt x="4570667" y="0"/>
                  <a:pt x="2944463" y="0"/>
                </a:cubicBezTo>
                <a:close/>
                <a:moveTo>
                  <a:pt x="4651058" y="1932718"/>
                </a:moveTo>
                <a:lnTo>
                  <a:pt x="1975676" y="4533043"/>
                </a:lnTo>
                <a:lnTo>
                  <a:pt x="1172432" y="3307842"/>
                </a:lnTo>
                <a:cubicBezTo>
                  <a:pt x="1074611" y="3158585"/>
                  <a:pt x="1110806" y="2945892"/>
                  <a:pt x="1253395" y="2832545"/>
                </a:cubicBezTo>
                <a:cubicBezTo>
                  <a:pt x="1395889" y="2719102"/>
                  <a:pt x="1590675" y="2748534"/>
                  <a:pt x="1688878" y="2897410"/>
                </a:cubicBezTo>
                <a:lnTo>
                  <a:pt x="2098929" y="3523393"/>
                </a:lnTo>
                <a:lnTo>
                  <a:pt x="4245388" y="1437323"/>
                </a:lnTo>
                <a:cubicBezTo>
                  <a:pt x="4377119" y="1309402"/>
                  <a:pt x="4574858" y="1316546"/>
                  <a:pt x="4686776" y="1453229"/>
                </a:cubicBezTo>
                <a:cubicBezTo>
                  <a:pt x="4798981" y="1589913"/>
                  <a:pt x="4782598" y="1804892"/>
                  <a:pt x="4651153" y="193281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86430C2-F962-70B3-3719-BD9014FDDD94}"/>
              </a:ext>
            </a:extLst>
          </p:cNvPr>
          <p:cNvSpPr/>
          <p:nvPr/>
        </p:nvSpPr>
        <p:spPr>
          <a:xfrm>
            <a:off x="697311" y="4042651"/>
            <a:ext cx="477532" cy="477532"/>
          </a:xfrm>
          <a:custGeom>
            <a:avLst/>
            <a:gdLst>
              <a:gd name="connsiteX0" fmla="*/ 2944463 w 5888926"/>
              <a:gd name="connsiteY0" fmla="*/ 0 h 5888926"/>
              <a:gd name="connsiteX1" fmla="*/ 0 w 5888926"/>
              <a:gd name="connsiteY1" fmla="*/ 2944463 h 5888926"/>
              <a:gd name="connsiteX2" fmla="*/ 2944463 w 5888926"/>
              <a:gd name="connsiteY2" fmla="*/ 5888927 h 5888926"/>
              <a:gd name="connsiteX3" fmla="*/ 5888927 w 5888926"/>
              <a:gd name="connsiteY3" fmla="*/ 2944463 h 5888926"/>
              <a:gd name="connsiteX4" fmla="*/ 2944463 w 5888926"/>
              <a:gd name="connsiteY4" fmla="*/ 0 h 5888926"/>
              <a:gd name="connsiteX5" fmla="*/ 4651058 w 5888926"/>
              <a:gd name="connsiteY5" fmla="*/ 1932718 h 5888926"/>
              <a:gd name="connsiteX6" fmla="*/ 1975676 w 5888926"/>
              <a:gd name="connsiteY6" fmla="*/ 4533043 h 5888926"/>
              <a:gd name="connsiteX7" fmla="*/ 1172432 w 5888926"/>
              <a:gd name="connsiteY7" fmla="*/ 3307842 h 5888926"/>
              <a:gd name="connsiteX8" fmla="*/ 1253395 w 5888926"/>
              <a:gd name="connsiteY8" fmla="*/ 2832545 h 5888926"/>
              <a:gd name="connsiteX9" fmla="*/ 1688878 w 5888926"/>
              <a:gd name="connsiteY9" fmla="*/ 2897410 h 5888926"/>
              <a:gd name="connsiteX10" fmla="*/ 2098929 w 5888926"/>
              <a:gd name="connsiteY10" fmla="*/ 3523393 h 5888926"/>
              <a:gd name="connsiteX11" fmla="*/ 4245388 w 5888926"/>
              <a:gd name="connsiteY11" fmla="*/ 1437323 h 5888926"/>
              <a:gd name="connsiteX12" fmla="*/ 4686776 w 5888926"/>
              <a:gd name="connsiteY12" fmla="*/ 1453229 h 5888926"/>
              <a:gd name="connsiteX13" fmla="*/ 4651153 w 5888926"/>
              <a:gd name="connsiteY13" fmla="*/ 1932813 h 58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88926" h="5888926">
                <a:moveTo>
                  <a:pt x="2944463" y="0"/>
                </a:moveTo>
                <a:cubicBezTo>
                  <a:pt x="1318260" y="0"/>
                  <a:pt x="0" y="1318260"/>
                  <a:pt x="0" y="2944463"/>
                </a:cubicBezTo>
                <a:cubicBezTo>
                  <a:pt x="0" y="4570667"/>
                  <a:pt x="1318260" y="5888927"/>
                  <a:pt x="2944463" y="5888927"/>
                </a:cubicBezTo>
                <a:cubicBezTo>
                  <a:pt x="4570667" y="5888927"/>
                  <a:pt x="5888927" y="4570667"/>
                  <a:pt x="5888927" y="2944463"/>
                </a:cubicBezTo>
                <a:cubicBezTo>
                  <a:pt x="5888927" y="1318260"/>
                  <a:pt x="4570667" y="0"/>
                  <a:pt x="2944463" y="0"/>
                </a:cubicBezTo>
                <a:close/>
                <a:moveTo>
                  <a:pt x="4651058" y="1932718"/>
                </a:moveTo>
                <a:lnTo>
                  <a:pt x="1975676" y="4533043"/>
                </a:lnTo>
                <a:lnTo>
                  <a:pt x="1172432" y="3307842"/>
                </a:lnTo>
                <a:cubicBezTo>
                  <a:pt x="1074611" y="3158585"/>
                  <a:pt x="1110806" y="2945892"/>
                  <a:pt x="1253395" y="2832545"/>
                </a:cubicBezTo>
                <a:cubicBezTo>
                  <a:pt x="1395889" y="2719102"/>
                  <a:pt x="1590675" y="2748534"/>
                  <a:pt x="1688878" y="2897410"/>
                </a:cubicBezTo>
                <a:lnTo>
                  <a:pt x="2098929" y="3523393"/>
                </a:lnTo>
                <a:lnTo>
                  <a:pt x="4245388" y="1437323"/>
                </a:lnTo>
                <a:cubicBezTo>
                  <a:pt x="4377119" y="1309402"/>
                  <a:pt x="4574858" y="1316546"/>
                  <a:pt x="4686776" y="1453229"/>
                </a:cubicBezTo>
                <a:cubicBezTo>
                  <a:pt x="4798981" y="1589913"/>
                  <a:pt x="4782598" y="1804892"/>
                  <a:pt x="4651153" y="193281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7">
            <a:extLst>
              <a:ext uri="{FF2B5EF4-FFF2-40B4-BE49-F238E27FC236}">
                <a16:creationId xmlns:a16="http://schemas.microsoft.com/office/drawing/2014/main" id="{851E9D42-8E62-2110-B447-B0D2787676F8}"/>
              </a:ext>
            </a:extLst>
          </p:cNvPr>
          <p:cNvSpPr/>
          <p:nvPr/>
        </p:nvSpPr>
        <p:spPr>
          <a:xfrm>
            <a:off x="5266771" y="2712961"/>
            <a:ext cx="477532" cy="477532"/>
          </a:xfrm>
          <a:custGeom>
            <a:avLst/>
            <a:gdLst>
              <a:gd name="connsiteX0" fmla="*/ 2944463 w 5888926"/>
              <a:gd name="connsiteY0" fmla="*/ 0 h 5888926"/>
              <a:gd name="connsiteX1" fmla="*/ 0 w 5888926"/>
              <a:gd name="connsiteY1" fmla="*/ 2944463 h 5888926"/>
              <a:gd name="connsiteX2" fmla="*/ 2944463 w 5888926"/>
              <a:gd name="connsiteY2" fmla="*/ 5888927 h 5888926"/>
              <a:gd name="connsiteX3" fmla="*/ 5888927 w 5888926"/>
              <a:gd name="connsiteY3" fmla="*/ 2944463 h 5888926"/>
              <a:gd name="connsiteX4" fmla="*/ 2944463 w 5888926"/>
              <a:gd name="connsiteY4" fmla="*/ 0 h 5888926"/>
              <a:gd name="connsiteX5" fmla="*/ 4651058 w 5888926"/>
              <a:gd name="connsiteY5" fmla="*/ 1932718 h 5888926"/>
              <a:gd name="connsiteX6" fmla="*/ 1975676 w 5888926"/>
              <a:gd name="connsiteY6" fmla="*/ 4533043 h 5888926"/>
              <a:gd name="connsiteX7" fmla="*/ 1172432 w 5888926"/>
              <a:gd name="connsiteY7" fmla="*/ 3307842 h 5888926"/>
              <a:gd name="connsiteX8" fmla="*/ 1253395 w 5888926"/>
              <a:gd name="connsiteY8" fmla="*/ 2832545 h 5888926"/>
              <a:gd name="connsiteX9" fmla="*/ 1688878 w 5888926"/>
              <a:gd name="connsiteY9" fmla="*/ 2897410 h 5888926"/>
              <a:gd name="connsiteX10" fmla="*/ 2098929 w 5888926"/>
              <a:gd name="connsiteY10" fmla="*/ 3523393 h 5888926"/>
              <a:gd name="connsiteX11" fmla="*/ 4245388 w 5888926"/>
              <a:gd name="connsiteY11" fmla="*/ 1437323 h 5888926"/>
              <a:gd name="connsiteX12" fmla="*/ 4686776 w 5888926"/>
              <a:gd name="connsiteY12" fmla="*/ 1453229 h 5888926"/>
              <a:gd name="connsiteX13" fmla="*/ 4651153 w 5888926"/>
              <a:gd name="connsiteY13" fmla="*/ 1932813 h 58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88926" h="5888926">
                <a:moveTo>
                  <a:pt x="2944463" y="0"/>
                </a:moveTo>
                <a:cubicBezTo>
                  <a:pt x="1318260" y="0"/>
                  <a:pt x="0" y="1318260"/>
                  <a:pt x="0" y="2944463"/>
                </a:cubicBezTo>
                <a:cubicBezTo>
                  <a:pt x="0" y="4570667"/>
                  <a:pt x="1318260" y="5888927"/>
                  <a:pt x="2944463" y="5888927"/>
                </a:cubicBezTo>
                <a:cubicBezTo>
                  <a:pt x="4570667" y="5888927"/>
                  <a:pt x="5888927" y="4570667"/>
                  <a:pt x="5888927" y="2944463"/>
                </a:cubicBezTo>
                <a:cubicBezTo>
                  <a:pt x="5888927" y="1318260"/>
                  <a:pt x="4570667" y="0"/>
                  <a:pt x="2944463" y="0"/>
                </a:cubicBezTo>
                <a:close/>
                <a:moveTo>
                  <a:pt x="4651058" y="1932718"/>
                </a:moveTo>
                <a:lnTo>
                  <a:pt x="1975676" y="4533043"/>
                </a:lnTo>
                <a:lnTo>
                  <a:pt x="1172432" y="3307842"/>
                </a:lnTo>
                <a:cubicBezTo>
                  <a:pt x="1074611" y="3158585"/>
                  <a:pt x="1110806" y="2945892"/>
                  <a:pt x="1253395" y="2832545"/>
                </a:cubicBezTo>
                <a:cubicBezTo>
                  <a:pt x="1395889" y="2719102"/>
                  <a:pt x="1590675" y="2748534"/>
                  <a:pt x="1688878" y="2897410"/>
                </a:cubicBezTo>
                <a:lnTo>
                  <a:pt x="2098929" y="3523393"/>
                </a:lnTo>
                <a:lnTo>
                  <a:pt x="4245388" y="1437323"/>
                </a:lnTo>
                <a:cubicBezTo>
                  <a:pt x="4377119" y="1309402"/>
                  <a:pt x="4574858" y="1316546"/>
                  <a:pt x="4686776" y="1453229"/>
                </a:cubicBezTo>
                <a:cubicBezTo>
                  <a:pt x="4798981" y="1589913"/>
                  <a:pt x="4782598" y="1804892"/>
                  <a:pt x="4651153" y="193281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7">
            <a:extLst>
              <a:ext uri="{FF2B5EF4-FFF2-40B4-BE49-F238E27FC236}">
                <a16:creationId xmlns:a16="http://schemas.microsoft.com/office/drawing/2014/main" id="{11AF5A64-743F-574C-8EC6-15634B77CA63}"/>
              </a:ext>
            </a:extLst>
          </p:cNvPr>
          <p:cNvSpPr/>
          <p:nvPr/>
        </p:nvSpPr>
        <p:spPr>
          <a:xfrm>
            <a:off x="5266771" y="3482110"/>
            <a:ext cx="477532" cy="477532"/>
          </a:xfrm>
          <a:custGeom>
            <a:avLst/>
            <a:gdLst>
              <a:gd name="connsiteX0" fmla="*/ 2944463 w 5888926"/>
              <a:gd name="connsiteY0" fmla="*/ 0 h 5888926"/>
              <a:gd name="connsiteX1" fmla="*/ 0 w 5888926"/>
              <a:gd name="connsiteY1" fmla="*/ 2944463 h 5888926"/>
              <a:gd name="connsiteX2" fmla="*/ 2944463 w 5888926"/>
              <a:gd name="connsiteY2" fmla="*/ 5888927 h 5888926"/>
              <a:gd name="connsiteX3" fmla="*/ 5888927 w 5888926"/>
              <a:gd name="connsiteY3" fmla="*/ 2944463 h 5888926"/>
              <a:gd name="connsiteX4" fmla="*/ 2944463 w 5888926"/>
              <a:gd name="connsiteY4" fmla="*/ 0 h 5888926"/>
              <a:gd name="connsiteX5" fmla="*/ 4651058 w 5888926"/>
              <a:gd name="connsiteY5" fmla="*/ 1932718 h 5888926"/>
              <a:gd name="connsiteX6" fmla="*/ 1975676 w 5888926"/>
              <a:gd name="connsiteY6" fmla="*/ 4533043 h 5888926"/>
              <a:gd name="connsiteX7" fmla="*/ 1172432 w 5888926"/>
              <a:gd name="connsiteY7" fmla="*/ 3307842 h 5888926"/>
              <a:gd name="connsiteX8" fmla="*/ 1253395 w 5888926"/>
              <a:gd name="connsiteY8" fmla="*/ 2832545 h 5888926"/>
              <a:gd name="connsiteX9" fmla="*/ 1688878 w 5888926"/>
              <a:gd name="connsiteY9" fmla="*/ 2897410 h 5888926"/>
              <a:gd name="connsiteX10" fmla="*/ 2098929 w 5888926"/>
              <a:gd name="connsiteY10" fmla="*/ 3523393 h 5888926"/>
              <a:gd name="connsiteX11" fmla="*/ 4245388 w 5888926"/>
              <a:gd name="connsiteY11" fmla="*/ 1437323 h 5888926"/>
              <a:gd name="connsiteX12" fmla="*/ 4686776 w 5888926"/>
              <a:gd name="connsiteY12" fmla="*/ 1453229 h 5888926"/>
              <a:gd name="connsiteX13" fmla="*/ 4651153 w 5888926"/>
              <a:gd name="connsiteY13" fmla="*/ 1932813 h 58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88926" h="5888926">
                <a:moveTo>
                  <a:pt x="2944463" y="0"/>
                </a:moveTo>
                <a:cubicBezTo>
                  <a:pt x="1318260" y="0"/>
                  <a:pt x="0" y="1318260"/>
                  <a:pt x="0" y="2944463"/>
                </a:cubicBezTo>
                <a:cubicBezTo>
                  <a:pt x="0" y="4570667"/>
                  <a:pt x="1318260" y="5888927"/>
                  <a:pt x="2944463" y="5888927"/>
                </a:cubicBezTo>
                <a:cubicBezTo>
                  <a:pt x="4570667" y="5888927"/>
                  <a:pt x="5888927" y="4570667"/>
                  <a:pt x="5888927" y="2944463"/>
                </a:cubicBezTo>
                <a:cubicBezTo>
                  <a:pt x="5888927" y="1318260"/>
                  <a:pt x="4570667" y="0"/>
                  <a:pt x="2944463" y="0"/>
                </a:cubicBezTo>
                <a:close/>
                <a:moveTo>
                  <a:pt x="4651058" y="1932718"/>
                </a:moveTo>
                <a:lnTo>
                  <a:pt x="1975676" y="4533043"/>
                </a:lnTo>
                <a:lnTo>
                  <a:pt x="1172432" y="3307842"/>
                </a:lnTo>
                <a:cubicBezTo>
                  <a:pt x="1074611" y="3158585"/>
                  <a:pt x="1110806" y="2945892"/>
                  <a:pt x="1253395" y="2832545"/>
                </a:cubicBezTo>
                <a:cubicBezTo>
                  <a:pt x="1395889" y="2719102"/>
                  <a:pt x="1590675" y="2748534"/>
                  <a:pt x="1688878" y="2897410"/>
                </a:cubicBezTo>
                <a:lnTo>
                  <a:pt x="2098929" y="3523393"/>
                </a:lnTo>
                <a:lnTo>
                  <a:pt x="4245388" y="1437323"/>
                </a:lnTo>
                <a:cubicBezTo>
                  <a:pt x="4377119" y="1309402"/>
                  <a:pt x="4574858" y="1316546"/>
                  <a:pt x="4686776" y="1453229"/>
                </a:cubicBezTo>
                <a:cubicBezTo>
                  <a:pt x="4798981" y="1589913"/>
                  <a:pt x="4782598" y="1804892"/>
                  <a:pt x="4651153" y="193281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E56B84-7DEA-C63F-4733-FE65AEF97154}"/>
              </a:ext>
            </a:extLst>
          </p:cNvPr>
          <p:cNvSpPr/>
          <p:nvPr/>
        </p:nvSpPr>
        <p:spPr>
          <a:xfrm flipH="1">
            <a:off x="8747760" y="0"/>
            <a:ext cx="344424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explanation of your benefits</a:t>
            </a:r>
          </a:p>
        </p:txBody>
      </p:sp>
      <p:sp>
        <p:nvSpPr>
          <p:cNvPr id="30" name="Text Placeholder 6"/>
          <p:cNvSpPr txBox="1">
            <a:spLocks/>
          </p:cNvSpPr>
          <p:nvPr/>
        </p:nvSpPr>
        <p:spPr>
          <a:xfrm>
            <a:off x="609601" y="1854794"/>
            <a:ext cx="4664551" cy="25537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accent3"/>
                </a:solidFill>
                <a:latin typeface="+mj-lt"/>
              </a:rPr>
              <a:t>Your EOB will tell you: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  <a:buClr>
                <a:srgbClr val="1F9A9A"/>
              </a:buClr>
              <a:buSzPct val="123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D2425"/>
                </a:solidFill>
                <a:latin typeface="+mj-lt"/>
                <a:cs typeface="+mn-cs"/>
              </a:rPr>
              <a:t>How much your provider billed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  <a:buClr>
                <a:srgbClr val="1F9A9A"/>
              </a:buClr>
              <a:buSzPct val="123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D2425"/>
                </a:solidFill>
                <a:latin typeface="+mj-lt"/>
                <a:cs typeface="+mn-cs"/>
              </a:rPr>
              <a:t>Your network discount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  <a:buClr>
                <a:srgbClr val="1F9A9A"/>
              </a:buClr>
              <a:buSzPct val="123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D2425"/>
                </a:solidFill>
                <a:latin typeface="+mj-lt"/>
                <a:cs typeface="+mn-cs"/>
              </a:rPr>
              <a:t>The amount paid by your </a:t>
            </a:r>
            <a:br>
              <a:rPr lang="en-US" dirty="0">
                <a:solidFill>
                  <a:srgbClr val="1D2425"/>
                </a:solidFill>
                <a:latin typeface="+mj-lt"/>
                <a:cs typeface="+mn-cs"/>
              </a:rPr>
            </a:br>
            <a:r>
              <a:rPr lang="en-US" dirty="0">
                <a:solidFill>
                  <a:srgbClr val="1D2425"/>
                </a:solidFill>
                <a:latin typeface="+mj-lt"/>
                <a:cs typeface="+mn-cs"/>
              </a:rPr>
              <a:t>employer-sponsored plan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  <a:buClr>
                <a:srgbClr val="1F9A9A"/>
              </a:buClr>
              <a:buSzPct val="123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D2425"/>
                </a:solidFill>
                <a:latin typeface="+mj-lt"/>
                <a:cs typeface="+mn-cs"/>
              </a:rPr>
              <a:t>The amount you may owe, </a:t>
            </a:r>
            <a:br>
              <a:rPr lang="en-US" dirty="0">
                <a:solidFill>
                  <a:srgbClr val="1D2425"/>
                </a:solidFill>
                <a:latin typeface="+mj-lt"/>
                <a:cs typeface="+mn-cs"/>
              </a:rPr>
            </a:br>
            <a:r>
              <a:rPr lang="en-US" dirty="0">
                <a:solidFill>
                  <a:srgbClr val="1D2425"/>
                </a:solidFill>
                <a:latin typeface="+mj-lt"/>
                <a:cs typeface="+mn-cs"/>
              </a:rPr>
              <a:t>including co-pays, deductibles </a:t>
            </a:r>
            <a:br>
              <a:rPr lang="en-US" dirty="0">
                <a:solidFill>
                  <a:srgbClr val="1D2425"/>
                </a:solidFill>
                <a:latin typeface="+mj-lt"/>
                <a:cs typeface="+mn-cs"/>
              </a:rPr>
            </a:br>
            <a:r>
              <a:rPr lang="en-US" dirty="0">
                <a:solidFill>
                  <a:srgbClr val="1D2425"/>
                </a:solidFill>
                <a:latin typeface="+mj-lt"/>
                <a:cs typeface="+mn-cs"/>
              </a:rPr>
              <a:t>and out-of-pocket amounts</a:t>
            </a:r>
            <a:endParaRPr lang="en-US" dirty="0">
              <a:solidFill>
                <a:srgbClr val="222222"/>
              </a:solidFill>
              <a:latin typeface="+mj-lt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355640" y="4783184"/>
            <a:ext cx="3760114" cy="96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7434"/>
              </a:buClr>
              <a:buSzPct val="9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j-lt"/>
              </a:defRPr>
            </a:lvl2pPr>
            <a:lvl3pPr marL="9144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j-lt"/>
              </a:defRPr>
            </a:lvl3pPr>
            <a:lvl4pPr marL="12573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j-lt"/>
              </a:defRPr>
            </a:lvl4pPr>
            <a:lvl5pPr marL="17145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j-lt"/>
              </a:defRPr>
            </a:lvl5pPr>
            <a:lvl6pPr marL="21717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6pPr>
            <a:lvl7pPr marL="26289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7pPr>
            <a:lvl8pPr marL="30861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8pPr>
            <a:lvl9pPr marL="35433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600" dirty="0">
                <a:solidFill>
                  <a:schemeClr val="accent1"/>
                </a:solidFill>
                <a:latin typeface="+mj-lt"/>
              </a:rPr>
              <a:t>Remember you will receive a copy </a:t>
            </a:r>
            <a:br>
              <a:rPr lang="en-US" sz="1600" dirty="0">
                <a:solidFill>
                  <a:schemeClr val="accent1"/>
                </a:solidFill>
                <a:latin typeface="+mj-lt"/>
              </a:rPr>
            </a:br>
            <a:r>
              <a:rPr lang="en-US" sz="1600" dirty="0">
                <a:solidFill>
                  <a:schemeClr val="accent1"/>
                </a:solidFill>
                <a:latin typeface="+mj-lt"/>
              </a:rPr>
              <a:t>of your EOB by mail only if you have </a:t>
            </a:r>
            <a:br>
              <a:rPr lang="en-US" sz="1600" dirty="0">
                <a:solidFill>
                  <a:schemeClr val="accent1"/>
                </a:solidFill>
                <a:latin typeface="+mj-lt"/>
              </a:rPr>
            </a:br>
            <a:r>
              <a:rPr lang="en-US" sz="1600" dirty="0">
                <a:solidFill>
                  <a:schemeClr val="accent1"/>
                </a:solidFill>
                <a:latin typeface="+mj-lt"/>
              </a:rPr>
              <a:t>a balance to be paid to your provider.</a:t>
            </a: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477588">
            <a:off x="5897028" y="1680435"/>
            <a:ext cx="5487404" cy="424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608114B-D963-6D2C-CD4F-951D52D6A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4902" y="408979"/>
            <a:ext cx="1225410" cy="64922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403626-46F2-9914-EEF1-931979E370B9}"/>
              </a:ext>
            </a:extLst>
          </p:cNvPr>
          <p:cNvGrpSpPr/>
          <p:nvPr/>
        </p:nvGrpSpPr>
        <p:grpSpPr>
          <a:xfrm>
            <a:off x="540411" y="4845078"/>
            <a:ext cx="755452" cy="755452"/>
            <a:chOff x="540411" y="4845078"/>
            <a:chExt cx="755452" cy="755452"/>
          </a:xfrm>
        </p:grpSpPr>
        <p:sp>
          <p:nvSpPr>
            <p:cNvPr id="40" name="Oval 39"/>
            <p:cNvSpPr/>
            <p:nvPr/>
          </p:nvSpPr>
          <p:spPr>
            <a:xfrm>
              <a:off x="540411" y="4845078"/>
              <a:ext cx="755452" cy="7554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9D79CE-1980-950E-6C7D-5AC058AA6152}"/>
                </a:ext>
              </a:extLst>
            </p:cNvPr>
            <p:cNvGrpSpPr/>
            <p:nvPr/>
          </p:nvGrpSpPr>
          <p:grpSpPr>
            <a:xfrm>
              <a:off x="723700" y="5004067"/>
              <a:ext cx="429714" cy="471581"/>
              <a:chOff x="723700" y="5004067"/>
              <a:chExt cx="429714" cy="471581"/>
            </a:xfrm>
            <a:solidFill>
              <a:schemeClr val="bg1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A741D6F-70E9-3B6B-54B6-647508AF92BA}"/>
                  </a:ext>
                </a:extLst>
              </p:cNvPr>
              <p:cNvSpPr/>
              <p:nvPr/>
            </p:nvSpPr>
            <p:spPr>
              <a:xfrm>
                <a:off x="840378" y="5060760"/>
                <a:ext cx="313036" cy="414888"/>
              </a:xfrm>
              <a:custGeom>
                <a:avLst/>
                <a:gdLst>
                  <a:gd name="connsiteX0" fmla="*/ 311029 w 313036"/>
                  <a:gd name="connsiteY0" fmla="*/ 28845 h 414888"/>
                  <a:gd name="connsiteX1" fmla="*/ 205721 w 313036"/>
                  <a:gd name="connsiteY1" fmla="*/ 0 h 414888"/>
                  <a:gd name="connsiteX2" fmla="*/ 205721 w 313036"/>
                  <a:gd name="connsiteY2" fmla="*/ 22115 h 414888"/>
                  <a:gd name="connsiteX3" fmla="*/ 286817 w 313036"/>
                  <a:gd name="connsiteY3" fmla="*/ 44345 h 414888"/>
                  <a:gd name="connsiteX4" fmla="*/ 192492 w 313036"/>
                  <a:gd name="connsiteY4" fmla="*/ 388661 h 414888"/>
                  <a:gd name="connsiteX5" fmla="*/ 80808 w 313036"/>
                  <a:gd name="connsiteY5" fmla="*/ 358072 h 414888"/>
                  <a:gd name="connsiteX6" fmla="*/ 0 w 313036"/>
                  <a:gd name="connsiteY6" fmla="*/ 358072 h 414888"/>
                  <a:gd name="connsiteX7" fmla="*/ 207441 w 313036"/>
                  <a:gd name="connsiteY7" fmla="*/ 414889 h 414888"/>
                  <a:gd name="connsiteX8" fmla="*/ 313037 w 313036"/>
                  <a:gd name="connsiteY8" fmla="*/ 29396 h 414888"/>
                  <a:gd name="connsiteX9" fmla="*/ 311029 w 313036"/>
                  <a:gd name="connsiteY9" fmla="*/ 28845 h 41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3036" h="414888">
                    <a:moveTo>
                      <a:pt x="311029" y="28845"/>
                    </a:moveTo>
                    <a:lnTo>
                      <a:pt x="205721" y="0"/>
                    </a:lnTo>
                    <a:lnTo>
                      <a:pt x="205721" y="22115"/>
                    </a:lnTo>
                    <a:lnTo>
                      <a:pt x="286817" y="44345"/>
                    </a:lnTo>
                    <a:lnTo>
                      <a:pt x="192492" y="388661"/>
                    </a:lnTo>
                    <a:lnTo>
                      <a:pt x="80808" y="358072"/>
                    </a:lnTo>
                    <a:lnTo>
                      <a:pt x="0" y="358072"/>
                    </a:lnTo>
                    <a:lnTo>
                      <a:pt x="207441" y="414889"/>
                    </a:lnTo>
                    <a:lnTo>
                      <a:pt x="313037" y="29396"/>
                    </a:lnTo>
                    <a:lnTo>
                      <a:pt x="311029" y="28845"/>
                    </a:lnTo>
                    <a:close/>
                  </a:path>
                </a:pathLst>
              </a:custGeom>
              <a:grpFill/>
              <a:ln w="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5A1BB42-273A-E062-BFFE-25BF135DB1B1}"/>
                  </a:ext>
                </a:extLst>
              </p:cNvPr>
              <p:cNvSpPr/>
              <p:nvPr/>
            </p:nvSpPr>
            <p:spPr>
              <a:xfrm>
                <a:off x="723700" y="5004067"/>
                <a:ext cx="312033" cy="404391"/>
              </a:xfrm>
              <a:custGeom>
                <a:avLst/>
                <a:gdLst>
                  <a:gd name="connsiteX0" fmla="*/ 312033 w 312033"/>
                  <a:gd name="connsiteY0" fmla="*/ 341042 h 404391"/>
                  <a:gd name="connsiteX1" fmla="*/ 312033 w 312033"/>
                  <a:gd name="connsiteY1" fmla="*/ 0 h 404391"/>
                  <a:gd name="connsiteX2" fmla="*/ 0 w 312033"/>
                  <a:gd name="connsiteY2" fmla="*/ 0 h 404391"/>
                  <a:gd name="connsiteX3" fmla="*/ 0 w 312033"/>
                  <a:gd name="connsiteY3" fmla="*/ 404391 h 404391"/>
                  <a:gd name="connsiteX4" fmla="*/ 248675 w 312033"/>
                  <a:gd name="connsiteY4" fmla="*/ 404391 h 404391"/>
                  <a:gd name="connsiteX5" fmla="*/ 312033 w 312033"/>
                  <a:gd name="connsiteY5" fmla="*/ 341042 h 404391"/>
                  <a:gd name="connsiteX6" fmla="*/ 237824 w 312033"/>
                  <a:gd name="connsiteY6" fmla="*/ 382392 h 404391"/>
                  <a:gd name="connsiteX7" fmla="*/ 22000 w 312033"/>
                  <a:gd name="connsiteY7" fmla="*/ 382392 h 404391"/>
                  <a:gd name="connsiteX8" fmla="*/ 22000 w 312033"/>
                  <a:gd name="connsiteY8" fmla="*/ 21991 h 404391"/>
                  <a:gd name="connsiteX9" fmla="*/ 290042 w 312033"/>
                  <a:gd name="connsiteY9" fmla="*/ 21991 h 404391"/>
                  <a:gd name="connsiteX10" fmla="*/ 290042 w 312033"/>
                  <a:gd name="connsiteY10" fmla="*/ 330215 h 404391"/>
                  <a:gd name="connsiteX11" fmla="*/ 237824 w 312033"/>
                  <a:gd name="connsiteY11" fmla="*/ 330215 h 404391"/>
                  <a:gd name="connsiteX12" fmla="*/ 237824 w 312033"/>
                  <a:gd name="connsiteY12" fmla="*/ 382400 h 404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2033" h="404391">
                    <a:moveTo>
                      <a:pt x="312033" y="341042"/>
                    </a:moveTo>
                    <a:lnTo>
                      <a:pt x="312033" y="0"/>
                    </a:lnTo>
                    <a:lnTo>
                      <a:pt x="0" y="0"/>
                    </a:lnTo>
                    <a:lnTo>
                      <a:pt x="0" y="404391"/>
                    </a:lnTo>
                    <a:lnTo>
                      <a:pt x="248675" y="404391"/>
                    </a:lnTo>
                    <a:lnTo>
                      <a:pt x="312033" y="341042"/>
                    </a:lnTo>
                    <a:close/>
                    <a:moveTo>
                      <a:pt x="237824" y="382392"/>
                    </a:moveTo>
                    <a:lnTo>
                      <a:pt x="22000" y="382392"/>
                    </a:lnTo>
                    <a:lnTo>
                      <a:pt x="22000" y="21991"/>
                    </a:lnTo>
                    <a:lnTo>
                      <a:pt x="290042" y="21991"/>
                    </a:lnTo>
                    <a:lnTo>
                      <a:pt x="290042" y="330215"/>
                    </a:lnTo>
                    <a:lnTo>
                      <a:pt x="237824" y="330215"/>
                    </a:lnTo>
                    <a:lnTo>
                      <a:pt x="237824" y="382400"/>
                    </a:lnTo>
                    <a:close/>
                  </a:path>
                </a:pathLst>
              </a:custGeom>
              <a:grpFill/>
              <a:ln w="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88F04DD-FABC-FDCB-4752-22A6FAC1DB3B}"/>
                  </a:ext>
                </a:extLst>
              </p:cNvPr>
              <p:cNvSpPr/>
              <p:nvPr/>
            </p:nvSpPr>
            <p:spPr>
              <a:xfrm>
                <a:off x="770578" y="5149622"/>
                <a:ext cx="55903" cy="83366"/>
              </a:xfrm>
              <a:custGeom>
                <a:avLst/>
                <a:gdLst>
                  <a:gd name="connsiteX0" fmla="*/ 22386 w 55903"/>
                  <a:gd name="connsiteY0" fmla="*/ 49717 h 83366"/>
                  <a:gd name="connsiteX1" fmla="*/ 52317 w 55903"/>
                  <a:gd name="connsiteY1" fmla="*/ 49717 h 83366"/>
                  <a:gd name="connsiteX2" fmla="*/ 52317 w 55903"/>
                  <a:gd name="connsiteY2" fmla="*/ 31666 h 83366"/>
                  <a:gd name="connsiteX3" fmla="*/ 22386 w 55903"/>
                  <a:gd name="connsiteY3" fmla="*/ 31666 h 83366"/>
                  <a:gd name="connsiteX4" fmla="*/ 22386 w 55903"/>
                  <a:gd name="connsiteY4" fmla="*/ 18182 h 83366"/>
                  <a:gd name="connsiteX5" fmla="*/ 54176 w 55903"/>
                  <a:gd name="connsiteY5" fmla="*/ 18182 h 83366"/>
                  <a:gd name="connsiteX6" fmla="*/ 54176 w 55903"/>
                  <a:gd name="connsiteY6" fmla="*/ 0 h 83366"/>
                  <a:gd name="connsiteX7" fmla="*/ 0 w 55903"/>
                  <a:gd name="connsiteY7" fmla="*/ 0 h 83366"/>
                  <a:gd name="connsiteX8" fmla="*/ 0 w 55903"/>
                  <a:gd name="connsiteY8" fmla="*/ 83366 h 83366"/>
                  <a:gd name="connsiteX9" fmla="*/ 55904 w 55903"/>
                  <a:gd name="connsiteY9" fmla="*/ 83366 h 83366"/>
                  <a:gd name="connsiteX10" fmla="*/ 55904 w 55903"/>
                  <a:gd name="connsiteY10" fmla="*/ 65052 h 83366"/>
                  <a:gd name="connsiteX11" fmla="*/ 22386 w 55903"/>
                  <a:gd name="connsiteY11" fmla="*/ 65052 h 83366"/>
                  <a:gd name="connsiteX12" fmla="*/ 22386 w 55903"/>
                  <a:gd name="connsiteY12" fmla="*/ 49717 h 8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03" h="83366">
                    <a:moveTo>
                      <a:pt x="22386" y="49717"/>
                    </a:moveTo>
                    <a:lnTo>
                      <a:pt x="52317" y="49717"/>
                    </a:lnTo>
                    <a:lnTo>
                      <a:pt x="52317" y="31666"/>
                    </a:lnTo>
                    <a:lnTo>
                      <a:pt x="22386" y="31666"/>
                    </a:lnTo>
                    <a:lnTo>
                      <a:pt x="22386" y="18182"/>
                    </a:lnTo>
                    <a:lnTo>
                      <a:pt x="54176" y="18182"/>
                    </a:lnTo>
                    <a:lnTo>
                      <a:pt x="54176" y="0"/>
                    </a:lnTo>
                    <a:lnTo>
                      <a:pt x="0" y="0"/>
                    </a:lnTo>
                    <a:lnTo>
                      <a:pt x="0" y="83366"/>
                    </a:lnTo>
                    <a:lnTo>
                      <a:pt x="55904" y="83366"/>
                    </a:lnTo>
                    <a:lnTo>
                      <a:pt x="55904" y="65052"/>
                    </a:lnTo>
                    <a:lnTo>
                      <a:pt x="22386" y="65052"/>
                    </a:lnTo>
                    <a:lnTo>
                      <a:pt x="22386" y="49717"/>
                    </a:lnTo>
                    <a:close/>
                  </a:path>
                </a:pathLst>
              </a:custGeom>
              <a:grpFill/>
              <a:ln w="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6AECD4F-3865-67ED-CBCF-7FC3A33F9E59}"/>
                  </a:ext>
                </a:extLst>
              </p:cNvPr>
              <p:cNvSpPr/>
              <p:nvPr/>
            </p:nvSpPr>
            <p:spPr>
              <a:xfrm>
                <a:off x="835269" y="5148264"/>
                <a:ext cx="81877" cy="86081"/>
              </a:xfrm>
              <a:custGeom>
                <a:avLst/>
                <a:gdLst>
                  <a:gd name="connsiteX0" fmla="*/ 41432 w 81877"/>
                  <a:gd name="connsiteY0" fmla="*/ 0 h 86081"/>
                  <a:gd name="connsiteX1" fmla="*/ 0 w 81877"/>
                  <a:gd name="connsiteY1" fmla="*/ 43538 h 86081"/>
                  <a:gd name="connsiteX2" fmla="*/ 40075 w 81877"/>
                  <a:gd name="connsiteY2" fmla="*/ 86081 h 86081"/>
                  <a:gd name="connsiteX3" fmla="*/ 81877 w 81877"/>
                  <a:gd name="connsiteY3" fmla="*/ 42173 h 86081"/>
                  <a:gd name="connsiteX4" fmla="*/ 41432 w 81877"/>
                  <a:gd name="connsiteY4" fmla="*/ 0 h 86081"/>
                  <a:gd name="connsiteX5" fmla="*/ 41185 w 81877"/>
                  <a:gd name="connsiteY5" fmla="*/ 68401 h 86081"/>
                  <a:gd name="connsiteX6" fmla="*/ 23620 w 81877"/>
                  <a:gd name="connsiteY6" fmla="*/ 43168 h 86081"/>
                  <a:gd name="connsiteX7" fmla="*/ 41062 w 81877"/>
                  <a:gd name="connsiteY7" fmla="*/ 17688 h 86081"/>
                  <a:gd name="connsiteX8" fmla="*/ 58257 w 81877"/>
                  <a:gd name="connsiteY8" fmla="*/ 42921 h 86081"/>
                  <a:gd name="connsiteX9" fmla="*/ 41185 w 81877"/>
                  <a:gd name="connsiteY9" fmla="*/ 68401 h 8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877" h="86081">
                    <a:moveTo>
                      <a:pt x="41432" y="0"/>
                    </a:moveTo>
                    <a:cubicBezTo>
                      <a:pt x="15953" y="0"/>
                      <a:pt x="0" y="19293"/>
                      <a:pt x="0" y="43538"/>
                    </a:cubicBezTo>
                    <a:cubicBezTo>
                      <a:pt x="0" y="67784"/>
                      <a:pt x="14225" y="86081"/>
                      <a:pt x="40075" y="86081"/>
                    </a:cubicBezTo>
                    <a:cubicBezTo>
                      <a:pt x="65925" y="86081"/>
                      <a:pt x="81877" y="69010"/>
                      <a:pt x="81877" y="42173"/>
                    </a:cubicBezTo>
                    <a:cubicBezTo>
                      <a:pt x="81877" y="19910"/>
                      <a:pt x="68269" y="0"/>
                      <a:pt x="41432" y="0"/>
                    </a:cubicBezTo>
                    <a:close/>
                    <a:moveTo>
                      <a:pt x="41185" y="68401"/>
                    </a:moveTo>
                    <a:cubicBezTo>
                      <a:pt x="30424" y="68401"/>
                      <a:pt x="23620" y="58759"/>
                      <a:pt x="23620" y="43168"/>
                    </a:cubicBezTo>
                    <a:cubicBezTo>
                      <a:pt x="23620" y="27578"/>
                      <a:pt x="30424" y="17688"/>
                      <a:pt x="41062" y="17688"/>
                    </a:cubicBezTo>
                    <a:cubicBezTo>
                      <a:pt x="51700" y="17688"/>
                      <a:pt x="58257" y="28573"/>
                      <a:pt x="58257" y="42921"/>
                    </a:cubicBezTo>
                    <a:cubicBezTo>
                      <a:pt x="58257" y="57269"/>
                      <a:pt x="51947" y="68401"/>
                      <a:pt x="41185" y="68401"/>
                    </a:cubicBezTo>
                    <a:close/>
                  </a:path>
                </a:pathLst>
              </a:custGeom>
              <a:grpFill/>
              <a:ln w="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03BBE17-DDFF-D7FF-FFFA-D086DFFAAC93}"/>
                  </a:ext>
                </a:extLst>
              </p:cNvPr>
              <p:cNvSpPr/>
              <p:nvPr/>
            </p:nvSpPr>
            <p:spPr>
              <a:xfrm>
                <a:off x="928911" y="5148997"/>
                <a:ext cx="65801" cy="84847"/>
              </a:xfrm>
              <a:custGeom>
                <a:avLst/>
                <a:gdLst>
                  <a:gd name="connsiteX0" fmla="*/ 49470 w 65801"/>
                  <a:gd name="connsiteY0" fmla="*/ 38964 h 84847"/>
                  <a:gd name="connsiteX1" fmla="*/ 49470 w 65801"/>
                  <a:gd name="connsiteY1" fmla="*/ 38717 h 84847"/>
                  <a:gd name="connsiteX2" fmla="*/ 63078 w 65801"/>
                  <a:gd name="connsiteY2" fmla="*/ 21152 h 84847"/>
                  <a:gd name="connsiteX3" fmla="*/ 51823 w 65801"/>
                  <a:gd name="connsiteY3" fmla="*/ 4081 h 84847"/>
                  <a:gd name="connsiteX4" fmla="*/ 26344 w 65801"/>
                  <a:gd name="connsiteY4" fmla="*/ 0 h 84847"/>
                  <a:gd name="connsiteX5" fmla="*/ 0 w 65801"/>
                  <a:gd name="connsiteY5" fmla="*/ 1728 h 84847"/>
                  <a:gd name="connsiteX6" fmla="*/ 0 w 65801"/>
                  <a:gd name="connsiteY6" fmla="*/ 83481 h 84847"/>
                  <a:gd name="connsiteX7" fmla="*/ 22016 w 65801"/>
                  <a:gd name="connsiteY7" fmla="*/ 84847 h 84847"/>
                  <a:gd name="connsiteX8" fmla="*/ 56521 w 65801"/>
                  <a:gd name="connsiteY8" fmla="*/ 77426 h 84847"/>
                  <a:gd name="connsiteX9" fmla="*/ 65801 w 65801"/>
                  <a:gd name="connsiteY9" fmla="*/ 59244 h 84847"/>
                  <a:gd name="connsiteX10" fmla="*/ 49470 w 65801"/>
                  <a:gd name="connsiteY10" fmla="*/ 38956 h 84847"/>
                  <a:gd name="connsiteX11" fmla="*/ 22139 w 65801"/>
                  <a:gd name="connsiteY11" fmla="*/ 16454 h 84847"/>
                  <a:gd name="connsiteX12" fmla="*/ 29437 w 65801"/>
                  <a:gd name="connsiteY12" fmla="*/ 15961 h 84847"/>
                  <a:gd name="connsiteX13" fmla="*/ 40692 w 65801"/>
                  <a:gd name="connsiteY13" fmla="*/ 23999 h 84847"/>
                  <a:gd name="connsiteX14" fmla="*/ 26590 w 65801"/>
                  <a:gd name="connsiteY14" fmla="*/ 32654 h 84847"/>
                  <a:gd name="connsiteX15" fmla="*/ 22139 w 65801"/>
                  <a:gd name="connsiteY15" fmla="*/ 32654 h 84847"/>
                  <a:gd name="connsiteX16" fmla="*/ 22139 w 65801"/>
                  <a:gd name="connsiteY16" fmla="*/ 16454 h 84847"/>
                  <a:gd name="connsiteX17" fmla="*/ 28573 w 65801"/>
                  <a:gd name="connsiteY17" fmla="*/ 68524 h 84847"/>
                  <a:gd name="connsiteX18" fmla="*/ 22139 w 65801"/>
                  <a:gd name="connsiteY18" fmla="*/ 68277 h 84847"/>
                  <a:gd name="connsiteX19" fmla="*/ 22139 w 65801"/>
                  <a:gd name="connsiteY19" fmla="*/ 48491 h 84847"/>
                  <a:gd name="connsiteX20" fmla="*/ 27462 w 65801"/>
                  <a:gd name="connsiteY20" fmla="*/ 48491 h 84847"/>
                  <a:gd name="connsiteX21" fmla="*/ 42304 w 65801"/>
                  <a:gd name="connsiteY21" fmla="*/ 58265 h 84847"/>
                  <a:gd name="connsiteX22" fmla="*/ 28573 w 65801"/>
                  <a:gd name="connsiteY22" fmla="*/ 68532 h 8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801" h="84847">
                    <a:moveTo>
                      <a:pt x="49470" y="38964"/>
                    </a:moveTo>
                    <a:lnTo>
                      <a:pt x="49470" y="38717"/>
                    </a:lnTo>
                    <a:cubicBezTo>
                      <a:pt x="59244" y="35007"/>
                      <a:pt x="63078" y="28203"/>
                      <a:pt x="63078" y="21152"/>
                    </a:cubicBezTo>
                    <a:cubicBezTo>
                      <a:pt x="63078" y="13114"/>
                      <a:pt x="58257" y="7051"/>
                      <a:pt x="51823" y="4081"/>
                    </a:cubicBezTo>
                    <a:cubicBezTo>
                      <a:pt x="45266" y="740"/>
                      <a:pt x="38215" y="0"/>
                      <a:pt x="26344" y="0"/>
                    </a:cubicBezTo>
                    <a:cubicBezTo>
                      <a:pt x="16076" y="0"/>
                      <a:pt x="5068" y="864"/>
                      <a:pt x="0" y="1728"/>
                    </a:cubicBezTo>
                    <a:lnTo>
                      <a:pt x="0" y="83481"/>
                    </a:lnTo>
                    <a:cubicBezTo>
                      <a:pt x="4574" y="84222"/>
                      <a:pt x="11872" y="84847"/>
                      <a:pt x="22016" y="84847"/>
                    </a:cubicBezTo>
                    <a:cubicBezTo>
                      <a:pt x="39828" y="84847"/>
                      <a:pt x="50211" y="82124"/>
                      <a:pt x="56521" y="77426"/>
                    </a:cubicBezTo>
                    <a:cubicBezTo>
                      <a:pt x="62091" y="73222"/>
                      <a:pt x="65801" y="67035"/>
                      <a:pt x="65801" y="59244"/>
                    </a:cubicBezTo>
                    <a:cubicBezTo>
                      <a:pt x="65801" y="49347"/>
                      <a:pt x="59738" y="41802"/>
                      <a:pt x="49470" y="38956"/>
                    </a:cubicBezTo>
                    <a:close/>
                    <a:moveTo>
                      <a:pt x="22139" y="16454"/>
                    </a:moveTo>
                    <a:cubicBezTo>
                      <a:pt x="23620" y="16208"/>
                      <a:pt x="25726" y="15961"/>
                      <a:pt x="29437" y="15961"/>
                    </a:cubicBezTo>
                    <a:cubicBezTo>
                      <a:pt x="36981" y="15961"/>
                      <a:pt x="40692" y="19054"/>
                      <a:pt x="40692" y="23999"/>
                    </a:cubicBezTo>
                    <a:cubicBezTo>
                      <a:pt x="40692" y="29322"/>
                      <a:pt x="36117" y="32654"/>
                      <a:pt x="26590" y="32654"/>
                    </a:cubicBezTo>
                    <a:lnTo>
                      <a:pt x="22139" y="32654"/>
                    </a:lnTo>
                    <a:lnTo>
                      <a:pt x="22139" y="16454"/>
                    </a:lnTo>
                    <a:close/>
                    <a:moveTo>
                      <a:pt x="28573" y="68524"/>
                    </a:moveTo>
                    <a:cubicBezTo>
                      <a:pt x="25726" y="68524"/>
                      <a:pt x="23752" y="68524"/>
                      <a:pt x="22139" y="68277"/>
                    </a:cubicBezTo>
                    <a:lnTo>
                      <a:pt x="22139" y="48491"/>
                    </a:lnTo>
                    <a:lnTo>
                      <a:pt x="27462" y="48491"/>
                    </a:lnTo>
                    <a:cubicBezTo>
                      <a:pt x="35871" y="48491"/>
                      <a:pt x="42304" y="51214"/>
                      <a:pt x="42304" y="58265"/>
                    </a:cubicBezTo>
                    <a:cubicBezTo>
                      <a:pt x="42304" y="65316"/>
                      <a:pt x="35994" y="68532"/>
                      <a:pt x="28573" y="68532"/>
                    </a:cubicBezTo>
                    <a:close/>
                  </a:path>
                </a:pathLst>
              </a:custGeom>
              <a:grpFill/>
              <a:ln w="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7699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Understanding your medical EOB</a:t>
            </a:r>
          </a:p>
        </p:txBody>
      </p:sp>
      <p:pic>
        <p:nvPicPr>
          <p:cNvPr id="2" name="Picture 2" descr="Y:\Member\General\UM0088_How to Read Your EOB_MemFlyer\UM0088\links\PPOPlan_EOBLayoutSample_1019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842" y="1368367"/>
            <a:ext cx="3625883" cy="46923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:\Member\General\UM0088_How to Read Your EOB_MemFlyer\UM0088\links\PPOPlan_EOBLayoutSample_1019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096" y="1368367"/>
            <a:ext cx="3625881" cy="46923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734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09457" y="1118617"/>
            <a:ext cx="420209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You may be asked if you’ve been in an accident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409457" y="2569159"/>
            <a:ext cx="4283829" cy="183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7434"/>
              </a:buClr>
              <a:buSzPct val="9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j-lt"/>
              </a:defRPr>
            </a:lvl2pPr>
            <a:lvl3pPr marL="9144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j-lt"/>
              </a:defRPr>
            </a:lvl3pPr>
            <a:lvl4pPr marL="12573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j-lt"/>
              </a:defRPr>
            </a:lvl4pPr>
            <a:lvl5pPr marL="17145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j-lt"/>
              </a:defRPr>
            </a:lvl5pPr>
            <a:lvl6pPr marL="21717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6pPr>
            <a:lvl7pPr marL="26289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7pPr>
            <a:lvl8pPr marL="30861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8pPr>
            <a:lvl9pPr marL="35433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9894"/>
              </a:buClr>
              <a:buSzPct val="100000"/>
              <a:buNone/>
              <a:defRPr/>
            </a:pPr>
            <a:r>
              <a:rPr lang="en-US" sz="1600" dirty="0">
                <a:solidFill>
                  <a:srgbClr val="222222"/>
                </a:solidFill>
                <a:latin typeface="+mj-lt"/>
              </a:rPr>
              <a:t>If a recent medical claim was the result </a:t>
            </a:r>
            <a:br>
              <a:rPr lang="en-US" sz="1600" dirty="0">
                <a:solidFill>
                  <a:srgbClr val="222222"/>
                </a:solidFill>
                <a:latin typeface="+mj-lt"/>
              </a:rPr>
            </a:br>
            <a:r>
              <a:rPr lang="en-US" sz="1600" dirty="0">
                <a:solidFill>
                  <a:srgbClr val="222222"/>
                </a:solidFill>
                <a:latin typeface="+mj-lt"/>
              </a:rPr>
              <a:t>of an injury, a third party may be responsible </a:t>
            </a:r>
            <a:br>
              <a:rPr lang="en-US" sz="1600" dirty="0">
                <a:solidFill>
                  <a:srgbClr val="222222"/>
                </a:solidFill>
                <a:latin typeface="+mj-lt"/>
              </a:rPr>
            </a:br>
            <a:r>
              <a:rPr lang="en-US" sz="1600" dirty="0">
                <a:solidFill>
                  <a:srgbClr val="222222"/>
                </a:solidFill>
                <a:latin typeface="+mj-lt"/>
              </a:rPr>
              <a:t>for part of the costs.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9894"/>
              </a:buClr>
              <a:buSzPct val="100000"/>
              <a:buNone/>
              <a:defRPr/>
            </a:pPr>
            <a:r>
              <a:rPr lang="en-US" sz="1600" dirty="0">
                <a:solidFill>
                  <a:srgbClr val="222222"/>
                </a:solidFill>
                <a:latin typeface="+mj-lt"/>
              </a:rPr>
              <a:t>If your claim is NOT </a:t>
            </a:r>
            <a:r>
              <a:rPr lang="en-US" sz="1600">
                <a:solidFill>
                  <a:srgbClr val="222222"/>
                </a:solidFill>
                <a:latin typeface="+mj-lt"/>
              </a:rPr>
              <a:t>accident related,</a:t>
            </a:r>
            <a:br>
              <a:rPr lang="en-US" sz="1600" dirty="0">
                <a:solidFill>
                  <a:srgbClr val="222222"/>
                </a:solidFill>
                <a:latin typeface="+mj-lt"/>
              </a:rPr>
            </a:br>
            <a:r>
              <a:rPr lang="en-US" sz="1600" dirty="0">
                <a:solidFill>
                  <a:srgbClr val="222222"/>
                </a:solidFill>
                <a:latin typeface="+mj-lt"/>
              </a:rPr>
              <a:t>UMR will process the claim according </a:t>
            </a:r>
            <a:br>
              <a:rPr lang="en-US" sz="1600" dirty="0">
                <a:solidFill>
                  <a:srgbClr val="222222"/>
                </a:solidFill>
                <a:latin typeface="+mj-lt"/>
              </a:rPr>
            </a:br>
            <a:r>
              <a:rPr lang="en-US" sz="1600" dirty="0">
                <a:solidFill>
                  <a:srgbClr val="222222"/>
                </a:solidFill>
                <a:latin typeface="+mj-lt"/>
              </a:rPr>
              <a:t>to your benefits plan.</a:t>
            </a:r>
            <a:endParaRPr lang="en-US" sz="1600" dirty="0">
              <a:solidFill>
                <a:srgbClr val="222222">
                  <a:lumMod val="90000"/>
                  <a:lumOff val="10000"/>
                </a:srgbClr>
              </a:solidFill>
              <a:latin typeface="+mj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492645" y="4673477"/>
            <a:ext cx="2905624" cy="96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7434"/>
              </a:buClr>
              <a:buSzPct val="9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j-lt"/>
              </a:defRPr>
            </a:lvl2pPr>
            <a:lvl3pPr marL="9144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j-lt"/>
              </a:defRPr>
            </a:lvl3pPr>
            <a:lvl4pPr marL="12573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j-lt"/>
              </a:defRPr>
            </a:lvl4pPr>
            <a:lvl5pPr marL="17145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j-lt"/>
              </a:defRPr>
            </a:lvl5pPr>
            <a:lvl6pPr marL="21717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6pPr>
            <a:lvl7pPr marL="26289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7pPr>
            <a:lvl8pPr marL="30861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8pPr>
            <a:lvl9pPr marL="35433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600" dirty="0">
                <a:solidFill>
                  <a:schemeClr val="accent1"/>
                </a:solidFill>
                <a:latin typeface="+mj-lt"/>
              </a:rPr>
              <a:t>To provide information, </a:t>
            </a:r>
            <a:br>
              <a:rPr lang="en-US" sz="1600" dirty="0">
                <a:solidFill>
                  <a:schemeClr val="accent1"/>
                </a:solidFill>
                <a:latin typeface="+mj-lt"/>
              </a:rPr>
            </a:br>
            <a:r>
              <a:rPr lang="en-US" sz="1600" dirty="0">
                <a:solidFill>
                  <a:schemeClr val="accent1"/>
                </a:solidFill>
                <a:latin typeface="+mj-lt"/>
              </a:rPr>
              <a:t>select the Accident details tile after you log on to </a:t>
            </a:r>
            <a:r>
              <a:rPr lang="en-US" sz="1600" b="1" dirty="0">
                <a:solidFill>
                  <a:schemeClr val="accent1"/>
                </a:solidFill>
                <a:latin typeface="+mj-lt"/>
              </a:rPr>
              <a:t>umr.com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, </a:t>
            </a:r>
            <a:br>
              <a:rPr lang="en-US" sz="1600" dirty="0">
                <a:solidFill>
                  <a:schemeClr val="accent1"/>
                </a:solidFill>
                <a:latin typeface="+mj-lt"/>
              </a:rPr>
            </a:br>
            <a:r>
              <a:rPr lang="en-US" sz="1600" dirty="0">
                <a:solidFill>
                  <a:schemeClr val="accent1"/>
                </a:solidFill>
                <a:latin typeface="+mj-lt"/>
              </a:rPr>
              <a:t>or call </a:t>
            </a:r>
            <a:r>
              <a:rPr lang="en-US" sz="1600" b="1" dirty="0">
                <a:solidFill>
                  <a:schemeClr val="accent1"/>
                </a:solidFill>
                <a:latin typeface="+mj-lt"/>
              </a:rPr>
              <a:t>800-582-8547</a:t>
            </a:r>
            <a:r>
              <a:rPr lang="en-US" sz="1600" dirty="0">
                <a:solidFill>
                  <a:srgbClr val="222222">
                    <a:lumMod val="90000"/>
                    <a:lumOff val="10000"/>
                  </a:srgbClr>
                </a:solidFill>
                <a:latin typeface="+mj-lt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57" t="72" r="27841" b="1459"/>
          <a:stretch/>
        </p:blipFill>
        <p:spPr>
          <a:xfrm>
            <a:off x="0" y="0"/>
            <a:ext cx="406400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693E7CB-1C9B-C98F-C0D2-DF1EB986245C}"/>
              </a:ext>
            </a:extLst>
          </p:cNvPr>
          <p:cNvGrpSpPr/>
          <p:nvPr/>
        </p:nvGrpSpPr>
        <p:grpSpPr>
          <a:xfrm>
            <a:off x="5539369" y="4737184"/>
            <a:ext cx="842598" cy="891935"/>
            <a:chOff x="5539369" y="4737184"/>
            <a:chExt cx="842598" cy="891935"/>
          </a:xfrm>
        </p:grpSpPr>
        <p:grpSp>
          <p:nvGrpSpPr>
            <p:cNvPr id="18" name="Group 17"/>
            <p:cNvGrpSpPr/>
            <p:nvPr/>
          </p:nvGrpSpPr>
          <p:grpSpPr>
            <a:xfrm>
              <a:off x="5539369" y="4737184"/>
              <a:ext cx="842598" cy="891935"/>
              <a:chOff x="4228512" y="2015095"/>
              <a:chExt cx="842598" cy="891935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4228512" y="2015095"/>
                <a:ext cx="842598" cy="891935"/>
              </a:xfrm>
              <a:prstGeom prst="roundRect">
                <a:avLst>
                  <a:gd name="adj" fmla="val 807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82146" y="2110740"/>
                <a:ext cx="720384" cy="30676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/>
                <a:r>
                  <a:rPr lang="en-US" sz="700" dirty="0">
                    <a:solidFill>
                      <a:srgbClr val="00659D"/>
                    </a:solidFill>
                    <a:latin typeface="+mj-lt"/>
                    <a:cs typeface="Arial" panose="020B0604020202020204" pitchFamily="34" charset="0"/>
                  </a:rPr>
                  <a:t>Accident details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DC0904F-331D-9838-D91E-D467213682CE}"/>
                </a:ext>
              </a:extLst>
            </p:cNvPr>
            <p:cNvGrpSpPr/>
            <p:nvPr/>
          </p:nvGrpSpPr>
          <p:grpSpPr>
            <a:xfrm>
              <a:off x="5730790" y="5167200"/>
              <a:ext cx="468343" cy="308037"/>
              <a:chOff x="5730790" y="5167200"/>
              <a:chExt cx="468343" cy="308037"/>
            </a:xfrm>
            <a:solidFill>
              <a:schemeClr val="accent1"/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7863CF5-024A-8299-5E31-473DA6F7B157}"/>
                  </a:ext>
                </a:extLst>
              </p:cNvPr>
              <p:cNvSpPr/>
              <p:nvPr/>
            </p:nvSpPr>
            <p:spPr>
              <a:xfrm>
                <a:off x="5730790" y="5167200"/>
                <a:ext cx="468343" cy="308037"/>
              </a:xfrm>
              <a:custGeom>
                <a:avLst/>
                <a:gdLst>
                  <a:gd name="connsiteX0" fmla="*/ 305192 w 468343"/>
                  <a:gd name="connsiteY0" fmla="*/ 31213 h 308037"/>
                  <a:gd name="connsiteX1" fmla="*/ 305192 w 468343"/>
                  <a:gd name="connsiteY1" fmla="*/ 0 h 308037"/>
                  <a:gd name="connsiteX2" fmla="*/ 12556 w 468343"/>
                  <a:gd name="connsiteY2" fmla="*/ 0 h 308037"/>
                  <a:gd name="connsiteX3" fmla="*/ 12556 w 468343"/>
                  <a:gd name="connsiteY3" fmla="*/ 206381 h 308037"/>
                  <a:gd name="connsiteX4" fmla="*/ 0 w 468343"/>
                  <a:gd name="connsiteY4" fmla="*/ 206381 h 308037"/>
                  <a:gd name="connsiteX5" fmla="*/ 0 w 468343"/>
                  <a:gd name="connsiteY5" fmla="*/ 231107 h 308037"/>
                  <a:gd name="connsiteX6" fmla="*/ 34659 w 468343"/>
                  <a:gd name="connsiteY6" fmla="*/ 231107 h 308037"/>
                  <a:gd name="connsiteX7" fmla="*/ 50047 w 468343"/>
                  <a:gd name="connsiteY7" fmla="*/ 255339 h 308037"/>
                  <a:gd name="connsiteX8" fmla="*/ 54641 w 468343"/>
                  <a:gd name="connsiteY8" fmla="*/ 255339 h 308037"/>
                  <a:gd name="connsiteX9" fmla="*/ 113927 w 468343"/>
                  <a:gd name="connsiteY9" fmla="*/ 308033 h 308037"/>
                  <a:gd name="connsiteX10" fmla="*/ 173216 w 468343"/>
                  <a:gd name="connsiteY10" fmla="*/ 255339 h 308037"/>
                  <a:gd name="connsiteX11" fmla="*/ 333105 w 468343"/>
                  <a:gd name="connsiteY11" fmla="*/ 255339 h 308037"/>
                  <a:gd name="connsiteX12" fmla="*/ 392390 w 468343"/>
                  <a:gd name="connsiteY12" fmla="*/ 308037 h 308037"/>
                  <a:gd name="connsiteX13" fmla="*/ 451675 w 468343"/>
                  <a:gd name="connsiteY13" fmla="*/ 255339 h 308037"/>
                  <a:gd name="connsiteX14" fmla="*/ 468344 w 468343"/>
                  <a:gd name="connsiteY14" fmla="*/ 255339 h 308037"/>
                  <a:gd name="connsiteX15" fmla="*/ 468344 w 468343"/>
                  <a:gd name="connsiteY15" fmla="*/ 236432 h 308037"/>
                  <a:gd name="connsiteX16" fmla="*/ 466492 w 468343"/>
                  <a:gd name="connsiteY16" fmla="*/ 236432 h 308037"/>
                  <a:gd name="connsiteX17" fmla="*/ 466492 w 468343"/>
                  <a:gd name="connsiteY17" fmla="*/ 158894 h 308037"/>
                  <a:gd name="connsiteX18" fmla="*/ 419105 w 468343"/>
                  <a:gd name="connsiteY18" fmla="*/ 128575 h 308037"/>
                  <a:gd name="connsiteX19" fmla="*/ 383207 w 468343"/>
                  <a:gd name="connsiteY19" fmla="*/ 49035 h 308037"/>
                  <a:gd name="connsiteX20" fmla="*/ 355639 w 468343"/>
                  <a:gd name="connsiteY20" fmla="*/ 31213 h 308037"/>
                  <a:gd name="connsiteX21" fmla="*/ 305192 w 468343"/>
                  <a:gd name="connsiteY21" fmla="*/ 31213 h 308037"/>
                  <a:gd name="connsiteX22" fmla="*/ 113922 w 468343"/>
                  <a:gd name="connsiteY22" fmla="*/ 278726 h 308037"/>
                  <a:gd name="connsiteX23" fmla="*/ 83494 w 468343"/>
                  <a:gd name="connsiteY23" fmla="*/ 248298 h 308037"/>
                  <a:gd name="connsiteX24" fmla="*/ 113922 w 468343"/>
                  <a:gd name="connsiteY24" fmla="*/ 217870 h 308037"/>
                  <a:gd name="connsiteX25" fmla="*/ 144350 w 468343"/>
                  <a:gd name="connsiteY25" fmla="*/ 248298 h 308037"/>
                  <a:gd name="connsiteX26" fmla="*/ 113922 w 468343"/>
                  <a:gd name="connsiteY26" fmla="*/ 278726 h 308037"/>
                  <a:gd name="connsiteX27" fmla="*/ 240309 w 468343"/>
                  <a:gd name="connsiteY27" fmla="*/ 163465 h 308037"/>
                  <a:gd name="connsiteX28" fmla="*/ 220772 w 468343"/>
                  <a:gd name="connsiteY28" fmla="*/ 183003 h 308037"/>
                  <a:gd name="connsiteX29" fmla="*/ 100440 w 468343"/>
                  <a:gd name="connsiteY29" fmla="*/ 183003 h 308037"/>
                  <a:gd name="connsiteX30" fmla="*/ 80902 w 468343"/>
                  <a:gd name="connsiteY30" fmla="*/ 163465 h 308037"/>
                  <a:gd name="connsiteX31" fmla="*/ 80902 w 468343"/>
                  <a:gd name="connsiteY31" fmla="*/ 43138 h 308037"/>
                  <a:gd name="connsiteX32" fmla="*/ 100440 w 468343"/>
                  <a:gd name="connsiteY32" fmla="*/ 23601 h 308037"/>
                  <a:gd name="connsiteX33" fmla="*/ 220772 w 468343"/>
                  <a:gd name="connsiteY33" fmla="*/ 23601 h 308037"/>
                  <a:gd name="connsiteX34" fmla="*/ 240309 w 468343"/>
                  <a:gd name="connsiteY34" fmla="*/ 43138 h 308037"/>
                  <a:gd name="connsiteX35" fmla="*/ 240309 w 468343"/>
                  <a:gd name="connsiteY35" fmla="*/ 163470 h 308037"/>
                  <a:gd name="connsiteX36" fmla="*/ 305196 w 468343"/>
                  <a:gd name="connsiteY36" fmla="*/ 118784 h 308037"/>
                  <a:gd name="connsiteX37" fmla="*/ 305196 w 468343"/>
                  <a:gd name="connsiteY37" fmla="*/ 50751 h 308037"/>
                  <a:gd name="connsiteX38" fmla="*/ 355643 w 468343"/>
                  <a:gd name="connsiteY38" fmla="*/ 50751 h 308037"/>
                  <a:gd name="connsiteX39" fmla="*/ 365430 w 468343"/>
                  <a:gd name="connsiteY39" fmla="*/ 57083 h 308037"/>
                  <a:gd name="connsiteX40" fmla="*/ 393289 w 468343"/>
                  <a:gd name="connsiteY40" fmla="*/ 118788 h 308037"/>
                  <a:gd name="connsiteX41" fmla="*/ 305196 w 468343"/>
                  <a:gd name="connsiteY41" fmla="*/ 118788 h 308037"/>
                  <a:gd name="connsiteX42" fmla="*/ 392390 w 468343"/>
                  <a:gd name="connsiteY42" fmla="*/ 278722 h 308037"/>
                  <a:gd name="connsiteX43" fmla="*/ 361953 w 468343"/>
                  <a:gd name="connsiteY43" fmla="*/ 248294 h 308037"/>
                  <a:gd name="connsiteX44" fmla="*/ 392390 w 468343"/>
                  <a:gd name="connsiteY44" fmla="*/ 217866 h 308037"/>
                  <a:gd name="connsiteX45" fmla="*/ 422818 w 468343"/>
                  <a:gd name="connsiteY45" fmla="*/ 248294 h 308037"/>
                  <a:gd name="connsiteX46" fmla="*/ 392390 w 468343"/>
                  <a:gd name="connsiteY46" fmla="*/ 278722 h 30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68343" h="308037">
                    <a:moveTo>
                      <a:pt x="305192" y="31213"/>
                    </a:moveTo>
                    <a:lnTo>
                      <a:pt x="305192" y="0"/>
                    </a:lnTo>
                    <a:lnTo>
                      <a:pt x="12556" y="0"/>
                    </a:lnTo>
                    <a:lnTo>
                      <a:pt x="12556" y="206381"/>
                    </a:lnTo>
                    <a:lnTo>
                      <a:pt x="0" y="206381"/>
                    </a:lnTo>
                    <a:lnTo>
                      <a:pt x="0" y="231107"/>
                    </a:lnTo>
                    <a:lnTo>
                      <a:pt x="34659" y="231107"/>
                    </a:lnTo>
                    <a:lnTo>
                      <a:pt x="50047" y="255339"/>
                    </a:lnTo>
                    <a:lnTo>
                      <a:pt x="54641" y="255339"/>
                    </a:lnTo>
                    <a:cubicBezTo>
                      <a:pt x="58128" y="285018"/>
                      <a:pt x="83322" y="308033"/>
                      <a:pt x="113927" y="308033"/>
                    </a:cubicBezTo>
                    <a:cubicBezTo>
                      <a:pt x="144531" y="308033"/>
                      <a:pt x="169721" y="285018"/>
                      <a:pt x="173216" y="255339"/>
                    </a:cubicBezTo>
                    <a:lnTo>
                      <a:pt x="333105" y="255339"/>
                    </a:lnTo>
                    <a:cubicBezTo>
                      <a:pt x="336600" y="285022"/>
                      <a:pt x="361785" y="308028"/>
                      <a:pt x="392390" y="308037"/>
                    </a:cubicBezTo>
                    <a:cubicBezTo>
                      <a:pt x="422990" y="308028"/>
                      <a:pt x="448184" y="285027"/>
                      <a:pt x="451675" y="255339"/>
                    </a:cubicBezTo>
                    <a:lnTo>
                      <a:pt x="468344" y="255339"/>
                    </a:lnTo>
                    <a:lnTo>
                      <a:pt x="468344" y="236432"/>
                    </a:lnTo>
                    <a:lnTo>
                      <a:pt x="466492" y="236432"/>
                    </a:lnTo>
                    <a:lnTo>
                      <a:pt x="466492" y="158894"/>
                    </a:lnTo>
                    <a:lnTo>
                      <a:pt x="419105" y="128575"/>
                    </a:lnTo>
                    <a:lnTo>
                      <a:pt x="383207" y="49035"/>
                    </a:lnTo>
                    <a:cubicBezTo>
                      <a:pt x="378799" y="39230"/>
                      <a:pt x="366379" y="31213"/>
                      <a:pt x="355639" y="31213"/>
                    </a:cubicBezTo>
                    <a:lnTo>
                      <a:pt x="305192" y="31213"/>
                    </a:lnTo>
                    <a:close/>
                    <a:moveTo>
                      <a:pt x="113922" y="278726"/>
                    </a:moveTo>
                    <a:cubicBezTo>
                      <a:pt x="97117" y="278694"/>
                      <a:pt x="83526" y="265117"/>
                      <a:pt x="83494" y="248298"/>
                    </a:cubicBezTo>
                    <a:cubicBezTo>
                      <a:pt x="83526" y="231521"/>
                      <a:pt x="97135" y="217893"/>
                      <a:pt x="113922" y="217870"/>
                    </a:cubicBezTo>
                    <a:cubicBezTo>
                      <a:pt x="130709" y="217893"/>
                      <a:pt x="144327" y="231521"/>
                      <a:pt x="144350" y="248298"/>
                    </a:cubicBezTo>
                    <a:cubicBezTo>
                      <a:pt x="144327" y="265117"/>
                      <a:pt x="130732" y="278694"/>
                      <a:pt x="113922" y="278726"/>
                    </a:cubicBezTo>
                    <a:close/>
                    <a:moveTo>
                      <a:pt x="240309" y="163465"/>
                    </a:moveTo>
                    <a:cubicBezTo>
                      <a:pt x="240309" y="174251"/>
                      <a:pt x="231562" y="183003"/>
                      <a:pt x="220772" y="183003"/>
                    </a:cubicBezTo>
                    <a:lnTo>
                      <a:pt x="100440" y="183003"/>
                    </a:lnTo>
                    <a:cubicBezTo>
                      <a:pt x="89650" y="183003"/>
                      <a:pt x="80902" y="174256"/>
                      <a:pt x="80902" y="163465"/>
                    </a:cubicBezTo>
                    <a:lnTo>
                      <a:pt x="80902" y="43138"/>
                    </a:lnTo>
                    <a:cubicBezTo>
                      <a:pt x="80902" y="32348"/>
                      <a:pt x="89650" y="23601"/>
                      <a:pt x="100440" y="23601"/>
                    </a:cubicBezTo>
                    <a:lnTo>
                      <a:pt x="220772" y="23601"/>
                    </a:lnTo>
                    <a:cubicBezTo>
                      <a:pt x="231562" y="23601"/>
                      <a:pt x="240309" y="32348"/>
                      <a:pt x="240309" y="43138"/>
                    </a:cubicBezTo>
                    <a:lnTo>
                      <a:pt x="240309" y="163470"/>
                    </a:lnTo>
                    <a:close/>
                    <a:moveTo>
                      <a:pt x="305196" y="118784"/>
                    </a:moveTo>
                    <a:lnTo>
                      <a:pt x="305196" y="50751"/>
                    </a:lnTo>
                    <a:lnTo>
                      <a:pt x="355643" y="50751"/>
                    </a:lnTo>
                    <a:cubicBezTo>
                      <a:pt x="358675" y="50751"/>
                      <a:pt x="364173" y="54301"/>
                      <a:pt x="365430" y="57083"/>
                    </a:cubicBezTo>
                    <a:lnTo>
                      <a:pt x="393289" y="118788"/>
                    </a:lnTo>
                    <a:lnTo>
                      <a:pt x="305196" y="118788"/>
                    </a:lnTo>
                    <a:close/>
                    <a:moveTo>
                      <a:pt x="392390" y="278722"/>
                    </a:moveTo>
                    <a:cubicBezTo>
                      <a:pt x="375585" y="278694"/>
                      <a:pt x="361985" y="265117"/>
                      <a:pt x="361953" y="248294"/>
                    </a:cubicBezTo>
                    <a:cubicBezTo>
                      <a:pt x="361985" y="231521"/>
                      <a:pt x="375598" y="217889"/>
                      <a:pt x="392390" y="217866"/>
                    </a:cubicBezTo>
                    <a:cubicBezTo>
                      <a:pt x="409181" y="217889"/>
                      <a:pt x="422786" y="231521"/>
                      <a:pt x="422818" y="248294"/>
                    </a:cubicBezTo>
                    <a:cubicBezTo>
                      <a:pt x="422786" y="265117"/>
                      <a:pt x="409199" y="278699"/>
                      <a:pt x="392390" y="278722"/>
                    </a:cubicBezTo>
                    <a:close/>
                  </a:path>
                </a:pathLst>
              </a:custGeom>
              <a:grpFill/>
              <a:ln w="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AB98FB1-FB5D-3120-4252-2C6606536874}"/>
                  </a:ext>
                </a:extLst>
              </p:cNvPr>
              <p:cNvSpPr/>
              <p:nvPr/>
            </p:nvSpPr>
            <p:spPr>
              <a:xfrm>
                <a:off x="5845243" y="5224351"/>
                <a:ext cx="92305" cy="92304"/>
              </a:xfrm>
              <a:custGeom>
                <a:avLst/>
                <a:gdLst>
                  <a:gd name="connsiteX0" fmla="*/ 92305 w 92305"/>
                  <a:gd name="connsiteY0" fmla="*/ 63225 h 92304"/>
                  <a:gd name="connsiteX1" fmla="*/ 63230 w 92305"/>
                  <a:gd name="connsiteY1" fmla="*/ 63225 h 92304"/>
                  <a:gd name="connsiteX2" fmla="*/ 63230 w 92305"/>
                  <a:gd name="connsiteY2" fmla="*/ 92305 h 92304"/>
                  <a:gd name="connsiteX3" fmla="*/ 29057 w 92305"/>
                  <a:gd name="connsiteY3" fmla="*/ 92305 h 92304"/>
                  <a:gd name="connsiteX4" fmla="*/ 29057 w 92305"/>
                  <a:gd name="connsiteY4" fmla="*/ 63225 h 92304"/>
                  <a:gd name="connsiteX5" fmla="*/ 0 w 92305"/>
                  <a:gd name="connsiteY5" fmla="*/ 63225 h 92304"/>
                  <a:gd name="connsiteX6" fmla="*/ 0 w 92305"/>
                  <a:gd name="connsiteY6" fmla="*/ 29057 h 92304"/>
                  <a:gd name="connsiteX7" fmla="*/ 29057 w 92305"/>
                  <a:gd name="connsiteY7" fmla="*/ 29057 h 92304"/>
                  <a:gd name="connsiteX8" fmla="*/ 29057 w 92305"/>
                  <a:gd name="connsiteY8" fmla="*/ 0 h 92304"/>
                  <a:gd name="connsiteX9" fmla="*/ 63230 w 92305"/>
                  <a:gd name="connsiteY9" fmla="*/ 0 h 92304"/>
                  <a:gd name="connsiteX10" fmla="*/ 63230 w 92305"/>
                  <a:gd name="connsiteY10" fmla="*/ 29057 h 92304"/>
                  <a:gd name="connsiteX11" fmla="*/ 92305 w 92305"/>
                  <a:gd name="connsiteY11" fmla="*/ 29057 h 92304"/>
                  <a:gd name="connsiteX12" fmla="*/ 92305 w 92305"/>
                  <a:gd name="connsiteY12" fmla="*/ 63225 h 9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2305" h="92304">
                    <a:moveTo>
                      <a:pt x="92305" y="63225"/>
                    </a:moveTo>
                    <a:lnTo>
                      <a:pt x="63230" y="63225"/>
                    </a:lnTo>
                    <a:lnTo>
                      <a:pt x="63230" y="92305"/>
                    </a:lnTo>
                    <a:lnTo>
                      <a:pt x="29057" y="92305"/>
                    </a:lnTo>
                    <a:lnTo>
                      <a:pt x="29057" y="63225"/>
                    </a:lnTo>
                    <a:lnTo>
                      <a:pt x="0" y="63225"/>
                    </a:lnTo>
                    <a:lnTo>
                      <a:pt x="0" y="29057"/>
                    </a:lnTo>
                    <a:lnTo>
                      <a:pt x="29057" y="29057"/>
                    </a:lnTo>
                    <a:lnTo>
                      <a:pt x="29057" y="0"/>
                    </a:lnTo>
                    <a:lnTo>
                      <a:pt x="63230" y="0"/>
                    </a:lnTo>
                    <a:lnTo>
                      <a:pt x="63230" y="29057"/>
                    </a:lnTo>
                    <a:lnTo>
                      <a:pt x="92305" y="29057"/>
                    </a:lnTo>
                    <a:lnTo>
                      <a:pt x="92305" y="63225"/>
                    </a:lnTo>
                    <a:close/>
                  </a:path>
                </a:pathLst>
              </a:custGeom>
              <a:grpFill/>
              <a:ln w="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23B4630-55A4-B7FB-3017-5081D46BC243}"/>
                  </a:ext>
                </a:extLst>
              </p:cNvPr>
              <p:cNvSpPr/>
              <p:nvPr/>
            </p:nvSpPr>
            <p:spPr>
              <a:xfrm>
                <a:off x="6052582" y="5168121"/>
                <a:ext cx="32416" cy="20522"/>
              </a:xfrm>
              <a:custGeom>
                <a:avLst/>
                <a:gdLst>
                  <a:gd name="connsiteX0" fmla="*/ 32412 w 32416"/>
                  <a:gd name="connsiteY0" fmla="*/ 20523 h 20522"/>
                  <a:gd name="connsiteX1" fmla="*/ 32412 w 32416"/>
                  <a:gd name="connsiteY1" fmla="*/ 16197 h 20522"/>
                  <a:gd name="connsiteX2" fmla="*/ 16206 w 32416"/>
                  <a:gd name="connsiteY2" fmla="*/ 0 h 20522"/>
                  <a:gd name="connsiteX3" fmla="*/ 0 w 32416"/>
                  <a:gd name="connsiteY3" fmla="*/ 16197 h 20522"/>
                  <a:gd name="connsiteX4" fmla="*/ 0 w 32416"/>
                  <a:gd name="connsiteY4" fmla="*/ 20523 h 20522"/>
                  <a:gd name="connsiteX5" fmla="*/ 32416 w 32416"/>
                  <a:gd name="connsiteY5" fmla="*/ 20523 h 2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416" h="20522">
                    <a:moveTo>
                      <a:pt x="32412" y="20523"/>
                    </a:moveTo>
                    <a:lnTo>
                      <a:pt x="32412" y="16197"/>
                    </a:lnTo>
                    <a:cubicBezTo>
                      <a:pt x="32412" y="7259"/>
                      <a:pt x="25149" y="0"/>
                      <a:pt x="16206" y="0"/>
                    </a:cubicBezTo>
                    <a:cubicBezTo>
                      <a:pt x="7263" y="0"/>
                      <a:pt x="0" y="7263"/>
                      <a:pt x="0" y="16197"/>
                    </a:cubicBezTo>
                    <a:lnTo>
                      <a:pt x="0" y="20523"/>
                    </a:lnTo>
                    <a:lnTo>
                      <a:pt x="32416" y="20523"/>
                    </a:lnTo>
                    <a:close/>
                  </a:path>
                </a:pathLst>
              </a:custGeom>
              <a:grpFill/>
              <a:ln w="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573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44" r="20550"/>
          <a:stretch/>
        </p:blipFill>
        <p:spPr>
          <a:xfrm>
            <a:off x="0" y="0"/>
            <a:ext cx="406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09457" y="2476084"/>
            <a:ext cx="4011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+mj-lt"/>
              </a:rPr>
              <a:t>Nurse case managers guide patients through complicated medical events.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09457" y="3152299"/>
            <a:ext cx="427666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Reviewing your treatment needs</a:t>
            </a:r>
          </a:p>
          <a:p>
            <a:pPr marL="233363" indent="-233363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Helping you understand your </a:t>
            </a:r>
            <a:b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benefits options </a:t>
            </a:r>
          </a:p>
          <a:p>
            <a:pPr marL="233363" indent="-233363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Coordinating care among different providers</a:t>
            </a:r>
          </a:p>
          <a:p>
            <a:pPr marL="233363" indent="-233363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Communicating issues to your </a:t>
            </a:r>
            <a:b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medical plan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457" y="1118617"/>
            <a:ext cx="4202097" cy="1143000"/>
          </a:xfrm>
        </p:spPr>
        <p:txBody>
          <a:bodyPr/>
          <a:lstStyle/>
          <a:p>
            <a:r>
              <a:rPr lang="en-US" dirty="0"/>
              <a:t>Expert support when care gets complex</a:t>
            </a:r>
          </a:p>
        </p:txBody>
      </p:sp>
    </p:spTree>
    <p:extLst>
      <p:ext uri="{BB962C8B-B14F-4D97-AF65-F5344CB8AC3E}">
        <p14:creationId xmlns:p14="http://schemas.microsoft.com/office/powerpoint/2010/main" val="133301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FDEDF45-788F-5788-5166-7DD24EFD1709}"/>
              </a:ext>
            </a:extLst>
          </p:cNvPr>
          <p:cNvGrpSpPr/>
          <p:nvPr/>
        </p:nvGrpSpPr>
        <p:grpSpPr>
          <a:xfrm>
            <a:off x="701040" y="1885596"/>
            <a:ext cx="5142741" cy="3715148"/>
            <a:chOff x="2080181" y="1885596"/>
            <a:chExt cx="4515440" cy="3261982"/>
          </a:xfrm>
        </p:grpSpPr>
        <p:sp>
          <p:nvSpPr>
            <p:cNvPr id="19" name="Rounded Rectangle 18"/>
            <p:cNvSpPr/>
            <p:nvPr/>
          </p:nvSpPr>
          <p:spPr>
            <a:xfrm rot="5400000">
              <a:off x="2706910" y="1258867"/>
              <a:ext cx="3261982" cy="4515440"/>
            </a:xfrm>
            <a:prstGeom prst="roundRect">
              <a:avLst>
                <a:gd name="adj" fmla="val 40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685"/>
            <a:stretch/>
          </p:blipFill>
          <p:spPr bwMode="auto">
            <a:xfrm>
              <a:off x="2282561" y="2099856"/>
              <a:ext cx="4110683" cy="2833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check claims status </a:t>
            </a:r>
            <a:br>
              <a:rPr lang="en-US" dirty="0"/>
            </a:br>
            <a:r>
              <a:rPr lang="en-US" dirty="0"/>
              <a:t>on umr.com and the UMR app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48120" y="2527452"/>
            <a:ext cx="324444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Clearly organized </a:t>
            </a:r>
            <a:b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</a:b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and easy to sort</a:t>
            </a:r>
          </a:p>
          <a:p>
            <a:pPr marL="233363" indent="-233363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Find out what you owe</a:t>
            </a:r>
          </a:p>
          <a:p>
            <a:pPr marL="233363" indent="-233363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Get all the details </a:t>
            </a:r>
            <a:b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</a:b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in one place</a:t>
            </a:r>
          </a:p>
          <a:p>
            <a:pPr marL="233363" indent="-233363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Safe and secure</a:t>
            </a:r>
          </a:p>
          <a:p>
            <a:pPr marL="233363" indent="-233363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No lost paperwork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548120" y="1814611"/>
            <a:ext cx="3733800" cy="68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7434"/>
              </a:buClr>
              <a:buSzPct val="9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j-lt"/>
              </a:defRPr>
            </a:lvl2pPr>
            <a:lvl3pPr marL="9144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j-lt"/>
              </a:defRPr>
            </a:lvl3pPr>
            <a:lvl4pPr marL="12573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j-lt"/>
              </a:defRPr>
            </a:lvl4pPr>
            <a:lvl5pPr marL="17145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j-lt"/>
              </a:defRPr>
            </a:lvl5pPr>
            <a:lvl6pPr marL="21717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6pPr>
            <a:lvl7pPr marL="26289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7pPr>
            <a:lvl8pPr marL="30861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8pPr>
            <a:lvl9pPr marL="35433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b="1" dirty="0">
                <a:solidFill>
                  <a:schemeClr val="accent3"/>
                </a:solidFill>
                <a:latin typeface="+mj-lt"/>
              </a:rPr>
              <a:t>View claims by service date, family member, status and more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5217AC-96CA-5350-4A19-6FDDBC999FA5}"/>
              </a:ext>
            </a:extLst>
          </p:cNvPr>
          <p:cNvGrpSpPr/>
          <p:nvPr/>
        </p:nvGrpSpPr>
        <p:grpSpPr>
          <a:xfrm>
            <a:off x="4774618" y="2941046"/>
            <a:ext cx="1645229" cy="3292870"/>
            <a:chOff x="4774618" y="2941046"/>
            <a:chExt cx="1645229" cy="329287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9FD9B7-485E-504C-88D5-7F90C301B9EE}"/>
                </a:ext>
              </a:extLst>
            </p:cNvPr>
            <p:cNvSpPr/>
            <p:nvPr/>
          </p:nvSpPr>
          <p:spPr>
            <a:xfrm>
              <a:off x="4867023" y="3041865"/>
              <a:ext cx="1447200" cy="31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F6B388-4E7A-4D00-E60E-23D9283FCD60}"/>
                </a:ext>
              </a:extLst>
            </p:cNvPr>
            <p:cNvGrpSpPr/>
            <p:nvPr/>
          </p:nvGrpSpPr>
          <p:grpSpPr>
            <a:xfrm>
              <a:off x="4865160" y="2987381"/>
              <a:ext cx="1458704" cy="3103201"/>
              <a:chOff x="4695824" y="403437"/>
              <a:chExt cx="2805987" cy="596937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C97AA1B-C707-F7D4-4DB5-E0738FE35D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-601" b="57403"/>
              <a:stretch/>
            </p:blipFill>
            <p:spPr>
              <a:xfrm>
                <a:off x="4734305" y="403437"/>
                <a:ext cx="2726599" cy="583586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601F63E-FAC5-3396-315E-36FB62969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5824" y="5691250"/>
                <a:ext cx="2805987" cy="681558"/>
              </a:xfrm>
              <a:prstGeom prst="rect">
                <a:avLst/>
              </a:prstGeom>
            </p:spPr>
          </p:pic>
        </p:grpSp>
        <p:pic>
          <p:nvPicPr>
            <p:cNvPr id="6" name="Picture 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CF4C416-F75C-A248-B484-A9C1B7FF7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618" y="2941046"/>
              <a:ext cx="1645229" cy="329287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75771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2E3DAB6-EE31-2D50-634B-A85D81059F3E}"/>
              </a:ext>
            </a:extLst>
          </p:cNvPr>
          <p:cNvGrpSpPr>
            <a:grpSpLocks noChangeAspect="1"/>
          </p:cNvGrpSpPr>
          <p:nvPr/>
        </p:nvGrpSpPr>
        <p:grpSpPr>
          <a:xfrm>
            <a:off x="701040" y="1885596"/>
            <a:ext cx="5139025" cy="3712464"/>
            <a:chOff x="2080181" y="1885596"/>
            <a:chExt cx="4515440" cy="3261982"/>
          </a:xfrm>
        </p:grpSpPr>
        <p:sp>
          <p:nvSpPr>
            <p:cNvPr id="10" name="Rounded Rectangle 9"/>
            <p:cNvSpPr/>
            <p:nvPr/>
          </p:nvSpPr>
          <p:spPr>
            <a:xfrm rot="5400000">
              <a:off x="2706910" y="1258867"/>
              <a:ext cx="3261982" cy="4515440"/>
            </a:xfrm>
            <a:prstGeom prst="roundRect">
              <a:avLst>
                <a:gd name="adj" fmla="val 409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7138"/>
            <a:stretch/>
          </p:blipFill>
          <p:spPr bwMode="auto">
            <a:xfrm>
              <a:off x="2282561" y="2094347"/>
              <a:ext cx="4110683" cy="2844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Review deductible and </a:t>
            </a:r>
            <a:br>
              <a:rPr lang="en-US" b="1" dirty="0"/>
            </a:br>
            <a:r>
              <a:rPr lang="en-US" b="1" dirty="0"/>
              <a:t>out-of-pocket amounts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48120" y="2265082"/>
            <a:ext cx="324444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Is there a co-payment </a:t>
            </a:r>
            <a:b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</a:b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for your office visit? </a:t>
            </a:r>
            <a:b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</a:b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If so, how much?</a:t>
            </a:r>
          </a:p>
          <a:p>
            <a:pPr marL="284163" indent="-284163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What’s your deductible, and are you close to reaching it?</a:t>
            </a:r>
          </a:p>
          <a:p>
            <a:pPr marL="284163" indent="-284163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How much have you paid toward your out-of-pocket maximum?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548120" y="1861746"/>
            <a:ext cx="28174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7434"/>
              </a:buClr>
              <a:buSzPct val="9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j-lt"/>
              </a:defRPr>
            </a:lvl2pPr>
            <a:lvl3pPr marL="9144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j-lt"/>
              </a:defRPr>
            </a:lvl3pPr>
            <a:lvl4pPr marL="12573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j-lt"/>
              </a:defRPr>
            </a:lvl4pPr>
            <a:lvl5pPr marL="17145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j-lt"/>
              </a:defRPr>
            </a:lvl5pPr>
            <a:lvl6pPr marL="21717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6pPr>
            <a:lvl7pPr marL="26289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7pPr>
            <a:lvl8pPr marL="30861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8pPr>
            <a:lvl9pPr marL="35433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b="1" dirty="0">
                <a:solidFill>
                  <a:schemeClr val="accent3"/>
                </a:solidFill>
                <a:latin typeface="+mj-lt"/>
              </a:rPr>
              <a:t>Get your answers fast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BF2132-60A0-F4F5-B29B-CFD0CA675D32}"/>
              </a:ext>
            </a:extLst>
          </p:cNvPr>
          <p:cNvGrpSpPr/>
          <p:nvPr/>
        </p:nvGrpSpPr>
        <p:grpSpPr>
          <a:xfrm>
            <a:off x="4774618" y="2986202"/>
            <a:ext cx="1645229" cy="3292870"/>
            <a:chOff x="4695595" y="3110381"/>
            <a:chExt cx="1645229" cy="32928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917B0-E28E-11A8-776B-839738CB3AA9}"/>
                </a:ext>
              </a:extLst>
            </p:cNvPr>
            <p:cNvSpPr/>
            <p:nvPr/>
          </p:nvSpPr>
          <p:spPr>
            <a:xfrm>
              <a:off x="4788000" y="3211200"/>
              <a:ext cx="1447200" cy="31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5FDB108-3001-66EA-71F0-3EB568C292F7}"/>
                </a:ext>
              </a:extLst>
            </p:cNvPr>
            <p:cNvGrpSpPr/>
            <p:nvPr/>
          </p:nvGrpSpPr>
          <p:grpSpPr>
            <a:xfrm>
              <a:off x="4772750" y="3198794"/>
              <a:ext cx="1486085" cy="3148895"/>
              <a:chOff x="4700741" y="464453"/>
              <a:chExt cx="2791440" cy="591483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66916D5-67A9-CF5B-A1AC-42584440F0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63332"/>
              <a:stretch/>
            </p:blipFill>
            <p:spPr>
              <a:xfrm>
                <a:off x="4753607" y="464453"/>
                <a:ext cx="2701552" cy="5874944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3825389-7400-F3A2-1BAF-5309F350F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0741" y="5701266"/>
                <a:ext cx="2791440" cy="678024"/>
              </a:xfrm>
              <a:prstGeom prst="rect">
                <a:avLst/>
              </a:prstGeom>
            </p:spPr>
          </p:pic>
        </p:grpSp>
        <p:pic>
          <p:nvPicPr>
            <p:cNvPr id="4" name="Picture 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63C5BAD-FFBC-ABA3-3578-79EEA5DD1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595" y="3110381"/>
              <a:ext cx="1645229" cy="329287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3251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 txBox="1">
            <a:spLocks/>
          </p:cNvSpPr>
          <p:nvPr/>
        </p:nvSpPr>
        <p:spPr>
          <a:xfrm>
            <a:off x="5696014" y="832544"/>
            <a:ext cx="3467842" cy="7891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Font typeface="Arial" panose="020B0604020202020204" pitchFamily="34" charset="0"/>
              <a:buNone/>
              <a:defRPr sz="2200" b="1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endParaRPr lang="en-US" sz="2800" b="0" dirty="0">
              <a:solidFill>
                <a:srgbClr val="00659D"/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78613" y="3429000"/>
            <a:ext cx="2413387" cy="239077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600"/>
              </a:lnSpc>
              <a:spcAft>
                <a:spcPts val="1200"/>
              </a:spcAft>
            </a:pPr>
            <a:endParaRPr lang="en-US" sz="1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9778613" y="3061871"/>
            <a:ext cx="2413387" cy="3671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Font typeface="Arial" panose="020B0604020202020204" pitchFamily="34" charset="0"/>
              <a:buNone/>
              <a:defRPr sz="2200" b="1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endParaRPr lang="en-US" sz="16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2" y="327906"/>
            <a:ext cx="7559039" cy="1143000"/>
          </a:xfrm>
        </p:spPr>
        <p:txBody>
          <a:bodyPr>
            <a:noAutofit/>
          </a:bodyPr>
          <a:lstStyle/>
          <a:p>
            <a:r>
              <a:rPr lang="en-US" b="1" dirty="0">
                <a:latin typeface="+mj-lt"/>
              </a:rPr>
              <a:t>You can access your benefits on the go with </a:t>
            </a:r>
            <a:r>
              <a:rPr lang="en-US" dirty="0"/>
              <a:t>th</a:t>
            </a:r>
            <a:r>
              <a:rPr lang="en-US" b="1" dirty="0">
                <a:latin typeface="+mj-lt"/>
              </a:rPr>
              <a:t>e UMR app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609602" y="1773339"/>
            <a:ext cx="4416594" cy="31287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Clr>
                <a:schemeClr val="accent2"/>
              </a:buClr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have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smarter, simpler, faster way to manage your health care benefits, right from the palm of your hand.</a:t>
            </a:r>
            <a:endParaRPr lang="en-US" b="1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chemeClr val="accent2"/>
              </a:buClr>
            </a:pPr>
            <a:r>
              <a:rPr lang="en-US" sz="1600" b="1" dirty="0">
                <a:solidFill>
                  <a:schemeClr val="tx1"/>
                </a:solidFill>
              </a:rPr>
              <a:t>With a single tap, members can: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ꟷ"/>
            </a:pP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Look up in-network providers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ꟷ"/>
            </a:pP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Check individual or family deductibles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ꟷ"/>
            </a:pP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Review co-pays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ꟷ"/>
            </a:pP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View claims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ꟷ"/>
            </a:pP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Access ID card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ꟷ"/>
            </a:pP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Call</a:t>
            </a:r>
            <a:r>
              <a:rPr lang="en-US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or email member support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n-US" dirty="0">
              <a:solidFill>
                <a:srgbClr val="222222"/>
              </a:solidFill>
              <a:latin typeface="+mj-lt"/>
            </a:endParaRP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4251D30-6832-49EF-FFA7-0A2CC3E94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46" y="1227104"/>
            <a:ext cx="7034320" cy="47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3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4" t="993" r="-249" b="6551"/>
          <a:stretch/>
        </p:blipFill>
        <p:spPr>
          <a:xfrm>
            <a:off x="0" y="0"/>
            <a:ext cx="407416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90881" y="2126627"/>
            <a:ext cx="4425423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3"/>
                </a:solidFill>
                <a:latin typeface="+mj-lt"/>
              </a:rPr>
              <a:t>Choose the option that’s </a:t>
            </a:r>
            <a:br>
              <a:rPr lang="en-US" b="1" dirty="0">
                <a:solidFill>
                  <a:schemeClr val="accent3"/>
                </a:solidFill>
                <a:latin typeface="+mj-lt"/>
              </a:rPr>
            </a:br>
            <a:r>
              <a:rPr lang="en-US" b="1" dirty="0">
                <a:solidFill>
                  <a:schemeClr val="accent3"/>
                </a:solidFill>
                <a:latin typeface="+mj-lt"/>
              </a:rPr>
              <a:t>easiest for you!</a:t>
            </a:r>
          </a:p>
          <a:p>
            <a:pPr marL="233363" indent="-2333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Visit </a:t>
            </a:r>
            <a:r>
              <a:rPr lang="en-US" sz="1600" b="1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umr.com </a:t>
            </a:r>
            <a: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and select Find a provider. Then enter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Choice Plus </a:t>
            </a:r>
            <a: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and start your search.</a:t>
            </a:r>
          </a:p>
          <a:p>
            <a:pPr marL="233363" indent="-2333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Call UMR toll-free at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800-582-8547</a:t>
            </a:r>
            <a:br>
              <a:rPr lang="en-US" sz="1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and ask a representative for help.</a:t>
            </a:r>
          </a:p>
          <a:p>
            <a:pPr marL="233363" indent="-2333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Download the </a:t>
            </a:r>
            <a:r>
              <a:rPr lang="en-US" sz="1600" b="1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UMR app </a:t>
            </a:r>
            <a: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to search for a provider while on the go.</a:t>
            </a:r>
            <a:endParaRPr lang="en-US" sz="16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67227" y="4908386"/>
            <a:ext cx="3567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+mj-lt"/>
              </a:rPr>
              <a:t>Remember </a:t>
            </a:r>
            <a:r>
              <a:rPr lang="en-US" sz="16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you can find your network information and customer service number on your ID card.</a:t>
            </a:r>
            <a:endParaRPr lang="en-US" sz="1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9457" y="1118617"/>
            <a:ext cx="4202097" cy="11430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Finding a network provider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D3A726-0B9A-4358-377E-A875074448A0}"/>
              </a:ext>
            </a:extLst>
          </p:cNvPr>
          <p:cNvGrpSpPr/>
          <p:nvPr/>
        </p:nvGrpSpPr>
        <p:grpSpPr>
          <a:xfrm>
            <a:off x="5390881" y="4950461"/>
            <a:ext cx="755452" cy="755452"/>
            <a:chOff x="5457669" y="4763520"/>
            <a:chExt cx="755452" cy="755452"/>
          </a:xfrm>
        </p:grpSpPr>
        <p:sp>
          <p:nvSpPr>
            <p:cNvPr id="16" name="Oval 15"/>
            <p:cNvSpPr/>
            <p:nvPr/>
          </p:nvSpPr>
          <p:spPr>
            <a:xfrm>
              <a:off x="5457669" y="4763520"/>
              <a:ext cx="755452" cy="7554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B1ABFF5-E529-A4EA-3F4D-F22F0B824BF9}"/>
                </a:ext>
              </a:extLst>
            </p:cNvPr>
            <p:cNvGrpSpPr/>
            <p:nvPr/>
          </p:nvGrpSpPr>
          <p:grpSpPr>
            <a:xfrm>
              <a:off x="5691346" y="4906465"/>
              <a:ext cx="288099" cy="481435"/>
              <a:chOff x="4810125" y="1281112"/>
              <a:chExt cx="2569464" cy="4293773"/>
            </a:xfrm>
            <a:solidFill>
              <a:schemeClr val="bg1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7FC8A5C-3245-E56F-4E49-A73349136A36}"/>
                  </a:ext>
                </a:extLst>
              </p:cNvPr>
              <p:cNvSpPr/>
              <p:nvPr/>
            </p:nvSpPr>
            <p:spPr>
              <a:xfrm>
                <a:off x="5506212" y="4617147"/>
                <a:ext cx="1177194" cy="957738"/>
              </a:xfrm>
              <a:custGeom>
                <a:avLst/>
                <a:gdLst>
                  <a:gd name="connsiteX0" fmla="*/ 1120997 w 1177194"/>
                  <a:gd name="connsiteY0" fmla="*/ 0 h 957738"/>
                  <a:gd name="connsiteX1" fmla="*/ 58198 w 1177194"/>
                  <a:gd name="connsiteY1" fmla="*/ 0 h 957738"/>
                  <a:gd name="connsiteX2" fmla="*/ 0 w 1177194"/>
                  <a:gd name="connsiteY2" fmla="*/ 58198 h 957738"/>
                  <a:gd name="connsiteX3" fmla="*/ 0 w 1177194"/>
                  <a:gd name="connsiteY3" fmla="*/ 518160 h 957738"/>
                  <a:gd name="connsiteX4" fmla="*/ 362236 w 1177194"/>
                  <a:gd name="connsiteY4" fmla="*/ 880396 h 957738"/>
                  <a:gd name="connsiteX5" fmla="*/ 364807 w 1177194"/>
                  <a:gd name="connsiteY5" fmla="*/ 880396 h 957738"/>
                  <a:gd name="connsiteX6" fmla="*/ 362236 w 1177194"/>
                  <a:gd name="connsiteY6" fmla="*/ 897350 h 957738"/>
                  <a:gd name="connsiteX7" fmla="*/ 422529 w 1177194"/>
                  <a:gd name="connsiteY7" fmla="*/ 957739 h 957738"/>
                  <a:gd name="connsiteX8" fmla="*/ 754571 w 1177194"/>
                  <a:gd name="connsiteY8" fmla="*/ 957739 h 957738"/>
                  <a:gd name="connsiteX9" fmla="*/ 814959 w 1177194"/>
                  <a:gd name="connsiteY9" fmla="*/ 897350 h 957738"/>
                  <a:gd name="connsiteX10" fmla="*/ 812197 w 1177194"/>
                  <a:gd name="connsiteY10" fmla="*/ 880396 h 957738"/>
                  <a:gd name="connsiteX11" fmla="*/ 814959 w 1177194"/>
                  <a:gd name="connsiteY11" fmla="*/ 880396 h 957738"/>
                  <a:gd name="connsiteX12" fmla="*/ 1177195 w 1177194"/>
                  <a:gd name="connsiteY12" fmla="*/ 518160 h 957738"/>
                  <a:gd name="connsiteX13" fmla="*/ 1177195 w 1177194"/>
                  <a:gd name="connsiteY13" fmla="*/ 58198 h 957738"/>
                  <a:gd name="connsiteX14" fmla="*/ 1120902 w 1177194"/>
                  <a:gd name="connsiteY14" fmla="*/ 0 h 95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77194" h="957738">
                    <a:moveTo>
                      <a:pt x="1120997" y="0"/>
                    </a:moveTo>
                    <a:lnTo>
                      <a:pt x="58198" y="0"/>
                    </a:lnTo>
                    <a:cubicBezTo>
                      <a:pt x="58198" y="0"/>
                      <a:pt x="0" y="6572"/>
                      <a:pt x="0" y="58198"/>
                    </a:cubicBezTo>
                    <a:lnTo>
                      <a:pt x="0" y="518160"/>
                    </a:lnTo>
                    <a:cubicBezTo>
                      <a:pt x="0" y="718185"/>
                      <a:pt x="162211" y="880396"/>
                      <a:pt x="362236" y="880396"/>
                    </a:cubicBezTo>
                    <a:lnTo>
                      <a:pt x="364807" y="880396"/>
                    </a:lnTo>
                    <a:cubicBezTo>
                      <a:pt x="363379" y="885730"/>
                      <a:pt x="362236" y="891445"/>
                      <a:pt x="362236" y="897350"/>
                    </a:cubicBezTo>
                    <a:cubicBezTo>
                      <a:pt x="362236" y="930688"/>
                      <a:pt x="389287" y="957739"/>
                      <a:pt x="422529" y="957739"/>
                    </a:cubicBezTo>
                    <a:lnTo>
                      <a:pt x="754571" y="957739"/>
                    </a:lnTo>
                    <a:cubicBezTo>
                      <a:pt x="787908" y="957739"/>
                      <a:pt x="814959" y="930688"/>
                      <a:pt x="814959" y="897350"/>
                    </a:cubicBezTo>
                    <a:cubicBezTo>
                      <a:pt x="814959" y="891445"/>
                      <a:pt x="813816" y="885730"/>
                      <a:pt x="812197" y="880396"/>
                    </a:cubicBezTo>
                    <a:lnTo>
                      <a:pt x="814959" y="880396"/>
                    </a:lnTo>
                    <a:cubicBezTo>
                      <a:pt x="1014984" y="880396"/>
                      <a:pt x="1177195" y="718185"/>
                      <a:pt x="1177195" y="518160"/>
                    </a:cubicBezTo>
                    <a:lnTo>
                      <a:pt x="1177195" y="58198"/>
                    </a:lnTo>
                    <a:cubicBezTo>
                      <a:pt x="1177195" y="4572"/>
                      <a:pt x="1120902" y="0"/>
                      <a:pt x="112090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8C74177-9082-8C96-6734-07B599BF5F56}"/>
                  </a:ext>
                </a:extLst>
              </p:cNvPr>
              <p:cNvSpPr/>
              <p:nvPr/>
            </p:nvSpPr>
            <p:spPr>
              <a:xfrm>
                <a:off x="4810125" y="1281112"/>
                <a:ext cx="2569464" cy="3093815"/>
              </a:xfrm>
              <a:custGeom>
                <a:avLst/>
                <a:gdLst>
                  <a:gd name="connsiteX0" fmla="*/ 2193131 w 2569464"/>
                  <a:gd name="connsiteY0" fmla="*/ 356521 h 3093815"/>
                  <a:gd name="connsiteX1" fmla="*/ 1284637 w 2569464"/>
                  <a:gd name="connsiteY1" fmla="*/ 0 h 3093815"/>
                  <a:gd name="connsiteX2" fmla="*/ 376142 w 2569464"/>
                  <a:gd name="connsiteY2" fmla="*/ 356521 h 3093815"/>
                  <a:gd name="connsiteX3" fmla="*/ 0 w 2569464"/>
                  <a:gd name="connsiteY3" fmla="*/ 1216819 h 3093815"/>
                  <a:gd name="connsiteX4" fmla="*/ 62103 w 2569464"/>
                  <a:gd name="connsiteY4" fmla="*/ 1659160 h 3093815"/>
                  <a:gd name="connsiteX5" fmla="*/ 601980 w 2569464"/>
                  <a:gd name="connsiteY5" fmla="*/ 2989803 h 3093815"/>
                  <a:gd name="connsiteX6" fmla="*/ 724472 w 2569464"/>
                  <a:gd name="connsiteY6" fmla="*/ 3093815 h 3093815"/>
                  <a:gd name="connsiteX7" fmla="*/ 1845088 w 2569464"/>
                  <a:gd name="connsiteY7" fmla="*/ 3093815 h 3093815"/>
                  <a:gd name="connsiteX8" fmla="*/ 1967579 w 2569464"/>
                  <a:gd name="connsiteY8" fmla="*/ 2989803 h 3093815"/>
                  <a:gd name="connsiteX9" fmla="*/ 2510028 w 2569464"/>
                  <a:gd name="connsiteY9" fmla="*/ 1655350 h 3093815"/>
                  <a:gd name="connsiteX10" fmla="*/ 2569464 w 2569464"/>
                  <a:gd name="connsiteY10" fmla="*/ 1216724 h 3093815"/>
                  <a:gd name="connsiteX11" fmla="*/ 2193131 w 2569464"/>
                  <a:gd name="connsiteY11" fmla="*/ 356425 h 3093815"/>
                  <a:gd name="connsiteX12" fmla="*/ 1356646 w 2569464"/>
                  <a:gd name="connsiteY12" fmla="*/ 583787 h 3093815"/>
                  <a:gd name="connsiteX13" fmla="*/ 1282065 w 2569464"/>
                  <a:gd name="connsiteY13" fmla="*/ 604076 h 3093815"/>
                  <a:gd name="connsiteX14" fmla="*/ 791432 w 2569464"/>
                  <a:gd name="connsiteY14" fmla="*/ 794957 h 3093815"/>
                  <a:gd name="connsiteX15" fmla="*/ 603885 w 2569464"/>
                  <a:gd name="connsiteY15" fmla="*/ 1216914 h 3093815"/>
                  <a:gd name="connsiteX16" fmla="*/ 642747 w 2569464"/>
                  <a:gd name="connsiteY16" fmla="*/ 1493044 h 3093815"/>
                  <a:gd name="connsiteX17" fmla="*/ 808482 w 2569464"/>
                  <a:gd name="connsiteY17" fmla="*/ 1815941 h 3093815"/>
                  <a:gd name="connsiteX18" fmla="*/ 811816 w 2569464"/>
                  <a:gd name="connsiteY18" fmla="*/ 1821561 h 3093815"/>
                  <a:gd name="connsiteX19" fmla="*/ 813816 w 2569464"/>
                  <a:gd name="connsiteY19" fmla="*/ 1823942 h 3093815"/>
                  <a:gd name="connsiteX20" fmla="*/ 776478 w 2569464"/>
                  <a:gd name="connsiteY20" fmla="*/ 2000060 h 3093815"/>
                  <a:gd name="connsiteX21" fmla="*/ 600551 w 2569464"/>
                  <a:gd name="connsiteY21" fmla="*/ 1963103 h 3093815"/>
                  <a:gd name="connsiteX22" fmla="*/ 600361 w 2569464"/>
                  <a:gd name="connsiteY22" fmla="*/ 1963103 h 3093815"/>
                  <a:gd name="connsiteX23" fmla="*/ 448056 w 2569464"/>
                  <a:gd name="connsiteY23" fmla="*/ 1690783 h 3093815"/>
                  <a:gd name="connsiteX24" fmla="*/ 398717 w 2569464"/>
                  <a:gd name="connsiteY24" fmla="*/ 1564196 h 3093815"/>
                  <a:gd name="connsiteX25" fmla="*/ 398145 w 2569464"/>
                  <a:gd name="connsiteY25" fmla="*/ 1562195 h 3093815"/>
                  <a:gd name="connsiteX26" fmla="*/ 397478 w 2569464"/>
                  <a:gd name="connsiteY26" fmla="*/ 1560100 h 3093815"/>
                  <a:gd name="connsiteX27" fmla="*/ 349472 w 2569464"/>
                  <a:gd name="connsiteY27" fmla="*/ 1216724 h 3093815"/>
                  <a:gd name="connsiteX28" fmla="*/ 616553 w 2569464"/>
                  <a:gd name="connsiteY28" fmla="*/ 610076 h 3093815"/>
                  <a:gd name="connsiteX29" fmla="*/ 1284637 w 2569464"/>
                  <a:gd name="connsiteY29" fmla="*/ 349472 h 3093815"/>
                  <a:gd name="connsiteX30" fmla="*/ 1288733 w 2569464"/>
                  <a:gd name="connsiteY30" fmla="*/ 349472 h 3093815"/>
                  <a:gd name="connsiteX31" fmla="*/ 1288733 w 2569464"/>
                  <a:gd name="connsiteY31" fmla="*/ 349472 h 3093815"/>
                  <a:gd name="connsiteX32" fmla="*/ 1393889 w 2569464"/>
                  <a:gd name="connsiteY32" fmla="*/ 407384 h 3093815"/>
                  <a:gd name="connsiteX33" fmla="*/ 1356646 w 2569464"/>
                  <a:gd name="connsiteY33" fmla="*/ 583597 h 309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69464" h="3093815">
                    <a:moveTo>
                      <a:pt x="2193131" y="356521"/>
                    </a:moveTo>
                    <a:cubicBezTo>
                      <a:pt x="1960626" y="136208"/>
                      <a:pt x="1639538" y="0"/>
                      <a:pt x="1284637" y="0"/>
                    </a:cubicBezTo>
                    <a:cubicBezTo>
                      <a:pt x="929735" y="0"/>
                      <a:pt x="608648" y="136208"/>
                      <a:pt x="376142" y="356521"/>
                    </a:cubicBezTo>
                    <a:cubicBezTo>
                      <a:pt x="143732" y="576644"/>
                      <a:pt x="0" y="880872"/>
                      <a:pt x="0" y="1216819"/>
                    </a:cubicBezTo>
                    <a:cubicBezTo>
                      <a:pt x="0" y="1373029"/>
                      <a:pt x="35814" y="1564005"/>
                      <a:pt x="62103" y="1659160"/>
                    </a:cubicBezTo>
                    <a:cubicBezTo>
                      <a:pt x="195263" y="2108168"/>
                      <a:pt x="601980" y="2422303"/>
                      <a:pt x="601980" y="2989803"/>
                    </a:cubicBezTo>
                    <a:cubicBezTo>
                      <a:pt x="611696" y="3048762"/>
                      <a:pt x="662654" y="3093815"/>
                      <a:pt x="724472" y="3093815"/>
                    </a:cubicBezTo>
                    <a:lnTo>
                      <a:pt x="1845088" y="3093815"/>
                    </a:lnTo>
                    <a:cubicBezTo>
                      <a:pt x="1906810" y="3093815"/>
                      <a:pt x="1957768" y="3048667"/>
                      <a:pt x="1967579" y="2989803"/>
                    </a:cubicBezTo>
                    <a:cubicBezTo>
                      <a:pt x="1967579" y="2422208"/>
                      <a:pt x="2379917" y="2096834"/>
                      <a:pt x="2510028" y="1655350"/>
                    </a:cubicBezTo>
                    <a:cubicBezTo>
                      <a:pt x="2531745" y="1579055"/>
                      <a:pt x="2569464" y="1372934"/>
                      <a:pt x="2569464" y="1216724"/>
                    </a:cubicBezTo>
                    <a:cubicBezTo>
                      <a:pt x="2569464" y="880777"/>
                      <a:pt x="2425637" y="576548"/>
                      <a:pt x="2193131" y="356425"/>
                    </a:cubicBezTo>
                    <a:close/>
                    <a:moveTo>
                      <a:pt x="1356646" y="583787"/>
                    </a:moveTo>
                    <a:cubicBezTo>
                      <a:pt x="1333595" y="598742"/>
                      <a:pt x="1307497" y="605123"/>
                      <a:pt x="1282065" y="604076"/>
                    </a:cubicBezTo>
                    <a:cubicBezTo>
                      <a:pt x="1093089" y="604838"/>
                      <a:pt x="920306" y="673132"/>
                      <a:pt x="791432" y="794957"/>
                    </a:cubicBezTo>
                    <a:cubicBezTo>
                      <a:pt x="668465" y="911924"/>
                      <a:pt x="604171" y="1059942"/>
                      <a:pt x="603885" y="1216914"/>
                    </a:cubicBezTo>
                    <a:cubicBezTo>
                      <a:pt x="603028" y="1293114"/>
                      <a:pt x="626936" y="1434846"/>
                      <a:pt x="642747" y="1493044"/>
                    </a:cubicBezTo>
                    <a:cubicBezTo>
                      <a:pt x="669322" y="1580579"/>
                      <a:pt x="730853" y="1687735"/>
                      <a:pt x="808482" y="1815941"/>
                    </a:cubicBezTo>
                    <a:cubicBezTo>
                      <a:pt x="809911" y="1817561"/>
                      <a:pt x="810959" y="1819561"/>
                      <a:pt x="811816" y="1821561"/>
                    </a:cubicBezTo>
                    <a:cubicBezTo>
                      <a:pt x="812483" y="1822323"/>
                      <a:pt x="813245" y="1823085"/>
                      <a:pt x="813816" y="1823942"/>
                    </a:cubicBezTo>
                    <a:cubicBezTo>
                      <a:pt x="852107" y="1882997"/>
                      <a:pt x="835438" y="1961864"/>
                      <a:pt x="776478" y="2000060"/>
                    </a:cubicBezTo>
                    <a:cubicBezTo>
                      <a:pt x="717613" y="2038350"/>
                      <a:pt x="639032" y="2021777"/>
                      <a:pt x="600551" y="1963103"/>
                    </a:cubicBezTo>
                    <a:cubicBezTo>
                      <a:pt x="600551" y="1963103"/>
                      <a:pt x="600361" y="1963103"/>
                      <a:pt x="600361" y="1963103"/>
                    </a:cubicBezTo>
                    <a:cubicBezTo>
                      <a:pt x="543973" y="1869091"/>
                      <a:pt x="490157" y="1781175"/>
                      <a:pt x="448056" y="1690783"/>
                    </a:cubicBezTo>
                    <a:cubicBezTo>
                      <a:pt x="428816" y="1649349"/>
                      <a:pt x="411956" y="1607534"/>
                      <a:pt x="398717" y="1564196"/>
                    </a:cubicBezTo>
                    <a:lnTo>
                      <a:pt x="398145" y="1562195"/>
                    </a:lnTo>
                    <a:lnTo>
                      <a:pt x="397478" y="1560100"/>
                    </a:lnTo>
                    <a:cubicBezTo>
                      <a:pt x="375857" y="1476851"/>
                      <a:pt x="350425" y="1334357"/>
                      <a:pt x="349472" y="1216724"/>
                    </a:cubicBezTo>
                    <a:cubicBezTo>
                      <a:pt x="349282" y="988028"/>
                      <a:pt x="446342" y="770858"/>
                      <a:pt x="616553" y="610076"/>
                    </a:cubicBezTo>
                    <a:cubicBezTo>
                      <a:pt x="794766" y="441198"/>
                      <a:pt x="1033272" y="349282"/>
                      <a:pt x="1284637" y="349472"/>
                    </a:cubicBezTo>
                    <a:cubicBezTo>
                      <a:pt x="1286066" y="349472"/>
                      <a:pt x="1287399" y="349472"/>
                      <a:pt x="1288733" y="349472"/>
                    </a:cubicBezTo>
                    <a:lnTo>
                      <a:pt x="1288733" y="349472"/>
                    </a:lnTo>
                    <a:cubicBezTo>
                      <a:pt x="1329690" y="350044"/>
                      <a:pt x="1369886" y="370332"/>
                      <a:pt x="1393889" y="407384"/>
                    </a:cubicBezTo>
                    <a:cubicBezTo>
                      <a:pt x="1432179" y="466344"/>
                      <a:pt x="1415510" y="545306"/>
                      <a:pt x="1356646" y="5835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181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776220" y="2414351"/>
            <a:ext cx="3215036" cy="24100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Go to </a:t>
            </a:r>
            <a:r>
              <a:rPr lang="en-US" sz="1600" b="1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umr.com</a:t>
            </a:r>
            <a:r>
              <a:rPr lang="en-US" sz="1600" b="1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and select </a:t>
            </a:r>
            <a:r>
              <a:rPr lang="en-US" sz="1600" b="1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Find a provider </a:t>
            </a:r>
            <a: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or select </a:t>
            </a:r>
            <a:r>
              <a:rPr lang="en-US" sz="1600" b="1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Find care </a:t>
            </a:r>
            <a: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on the </a:t>
            </a:r>
            <a:r>
              <a:rPr lang="en-US" sz="1600" b="1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UMR app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Look for the name of your provider network on your ID card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Find your provider network </a:t>
            </a:r>
            <a:b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using our alphabetical listing </a:t>
            </a:r>
            <a:b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or search box </a:t>
            </a:r>
          </a:p>
          <a:p>
            <a:endParaRPr lang="en-US" sz="1200" dirty="0">
              <a:latin typeface="+mj-lt"/>
            </a:endParaRPr>
          </a:p>
          <a:p>
            <a:endParaRPr lang="en-US" sz="1200" dirty="0">
              <a:latin typeface="+mj-lt"/>
            </a:endParaRPr>
          </a:p>
          <a:p>
            <a:endParaRPr lang="en-US" sz="1200" dirty="0">
              <a:latin typeface="+mj-lt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6497445" y="1986266"/>
            <a:ext cx="3215036" cy="42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7434"/>
              </a:buClr>
              <a:buSzPct val="9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j-lt"/>
              </a:defRPr>
            </a:lvl2pPr>
            <a:lvl3pPr marL="9144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j-lt"/>
              </a:defRPr>
            </a:lvl3pPr>
            <a:lvl4pPr marL="12573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j-lt"/>
              </a:defRPr>
            </a:lvl4pPr>
            <a:lvl5pPr marL="17145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j-lt"/>
              </a:defRPr>
            </a:lvl5pPr>
            <a:lvl6pPr marL="21717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6pPr>
            <a:lvl7pPr marL="26289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7pPr>
            <a:lvl8pPr marL="30861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8pPr>
            <a:lvl9pPr marL="35433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b="1" dirty="0">
                <a:solidFill>
                  <a:schemeClr val="accent3"/>
                </a:solidFill>
                <a:latin typeface="+mj-lt"/>
              </a:rPr>
              <a:t>Find the care you need, fast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E131A0-6385-4F56-8E34-E52FBD9693EB}"/>
              </a:ext>
            </a:extLst>
          </p:cNvPr>
          <p:cNvGrpSpPr/>
          <p:nvPr/>
        </p:nvGrpSpPr>
        <p:grpSpPr>
          <a:xfrm>
            <a:off x="-349308" y="1324924"/>
            <a:ext cx="7357695" cy="4826000"/>
            <a:chOff x="-1420582" y="1503680"/>
            <a:chExt cx="7357695" cy="4826000"/>
          </a:xfrm>
        </p:grpSpPr>
        <p:grpSp>
          <p:nvGrpSpPr>
            <p:cNvPr id="31" name="Group 3"/>
            <p:cNvGrpSpPr>
              <a:grpSpLocks/>
            </p:cNvGrpSpPr>
            <p:nvPr/>
          </p:nvGrpSpPr>
          <p:grpSpPr bwMode="auto">
            <a:xfrm>
              <a:off x="-1420582" y="1503680"/>
              <a:ext cx="7357695" cy="4826000"/>
              <a:chOff x="3543301" y="2058986"/>
              <a:chExt cx="7200900" cy="4722813"/>
            </a:xfrm>
          </p:grpSpPr>
          <p:pic>
            <p:nvPicPr>
              <p:cNvPr id="32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707" r="5081" b="3197"/>
              <a:stretch>
                <a:fillRect/>
              </a:stretch>
            </p:blipFill>
            <p:spPr bwMode="auto">
              <a:xfrm>
                <a:off x="3543301" y="2058986"/>
                <a:ext cx="7200900" cy="4722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4699995" y="2307042"/>
                <a:ext cx="4840535" cy="317753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Myriad Pro" panose="020B0503030403020204" pitchFamily="34" charset="0"/>
                </a:endParaRP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93F8345-A0D5-499E-9554-C45555764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247"/>
            <a:stretch/>
          </p:blipFill>
          <p:spPr>
            <a:xfrm>
              <a:off x="-203806" y="1762624"/>
              <a:ext cx="4937101" cy="3307210"/>
            </a:xfrm>
            <a:prstGeom prst="rect">
              <a:avLst/>
            </a:prstGeom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your online provider directory</a:t>
            </a:r>
          </a:p>
        </p:txBody>
      </p:sp>
      <p:sp>
        <p:nvSpPr>
          <p:cNvPr id="12" name="Rounded Rectangle 11">
            <a:hlinkClick r:id="rId5"/>
          </p:cNvPr>
          <p:cNvSpPr/>
          <p:nvPr/>
        </p:nvSpPr>
        <p:spPr>
          <a:xfrm>
            <a:off x="12568110" y="218215"/>
            <a:ext cx="164319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468330" y="2440779"/>
            <a:ext cx="383436" cy="3834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+mj-lt"/>
              </a:rPr>
              <a:t>1</a:t>
            </a:r>
          </a:p>
        </p:txBody>
      </p:sp>
      <p:sp>
        <p:nvSpPr>
          <p:cNvPr id="38" name="Oval 37"/>
          <p:cNvSpPr/>
          <p:nvPr/>
        </p:nvSpPr>
        <p:spPr>
          <a:xfrm>
            <a:off x="6468330" y="3323929"/>
            <a:ext cx="383436" cy="3834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+mj-lt"/>
              </a:rPr>
              <a:t>2</a:t>
            </a:r>
          </a:p>
        </p:txBody>
      </p:sp>
      <p:sp>
        <p:nvSpPr>
          <p:cNvPr id="39" name="Oval 38"/>
          <p:cNvSpPr/>
          <p:nvPr/>
        </p:nvSpPr>
        <p:spPr>
          <a:xfrm>
            <a:off x="6468330" y="3892329"/>
            <a:ext cx="383436" cy="3834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+mj-lt"/>
              </a:rPr>
              <a:t>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71F47-08D3-2C77-A821-083206828EC6}"/>
              </a:ext>
            </a:extLst>
          </p:cNvPr>
          <p:cNvSpPr txBox="1">
            <a:spLocks/>
          </p:cNvSpPr>
          <p:nvPr/>
        </p:nvSpPr>
        <p:spPr>
          <a:xfrm>
            <a:off x="17400531" y="6183444"/>
            <a:ext cx="1654703" cy="261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Find Care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543C4E2-BD66-99A2-C28C-1CD651DF5B05}"/>
              </a:ext>
            </a:extLst>
          </p:cNvPr>
          <p:cNvGrpSpPr/>
          <p:nvPr/>
        </p:nvGrpSpPr>
        <p:grpSpPr>
          <a:xfrm>
            <a:off x="4645165" y="2858054"/>
            <a:ext cx="1645229" cy="3292870"/>
            <a:chOff x="4317361" y="2858054"/>
            <a:chExt cx="1645229" cy="329287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86DBEC-5165-A991-AFDC-82093C22BC94}"/>
                </a:ext>
              </a:extLst>
            </p:cNvPr>
            <p:cNvSpPr/>
            <p:nvPr/>
          </p:nvSpPr>
          <p:spPr>
            <a:xfrm>
              <a:off x="4409766" y="2958873"/>
              <a:ext cx="1447200" cy="31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F98BC0A-DE46-ACFB-862D-F8B7014DDB49}"/>
                </a:ext>
              </a:extLst>
            </p:cNvPr>
            <p:cNvGrpSpPr/>
            <p:nvPr/>
          </p:nvGrpSpPr>
          <p:grpSpPr>
            <a:xfrm>
              <a:off x="4407903" y="2904389"/>
              <a:ext cx="1458704" cy="3103201"/>
              <a:chOff x="4695824" y="403437"/>
              <a:chExt cx="2805987" cy="5969371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19A0F3A-82E4-0925-B68A-815F2F77F6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-601" b="57403"/>
              <a:stretch/>
            </p:blipFill>
            <p:spPr>
              <a:xfrm>
                <a:off x="4734305" y="403437"/>
                <a:ext cx="2726599" cy="583586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3F29F5E-1CD8-35E4-2C94-00F4D73A21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95824" y="5691250"/>
                <a:ext cx="2805987" cy="68155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C95317F-4885-CD65-CB37-4AAF859E7B87}"/>
                </a:ext>
              </a:extLst>
            </p:cNvPr>
            <p:cNvGrpSpPr/>
            <p:nvPr/>
          </p:nvGrpSpPr>
          <p:grpSpPr>
            <a:xfrm>
              <a:off x="4393468" y="2947584"/>
              <a:ext cx="1488157" cy="3140674"/>
              <a:chOff x="4672541" y="423101"/>
              <a:chExt cx="2848591" cy="6011794"/>
            </a:xfrm>
          </p:grpSpPr>
          <p:sp>
            <p:nvSpPr>
              <p:cNvPr id="8" name="Rectangle: Rounded Corners 4">
                <a:extLst>
                  <a:ext uri="{FF2B5EF4-FFF2-40B4-BE49-F238E27FC236}">
                    <a16:creationId xmlns:a16="http://schemas.microsoft.com/office/drawing/2014/main" id="{00B0F978-1545-DFD8-78BE-44057CF675CB}"/>
                  </a:ext>
                </a:extLst>
              </p:cNvPr>
              <p:cNvSpPr/>
              <p:nvPr/>
            </p:nvSpPr>
            <p:spPr>
              <a:xfrm>
                <a:off x="4672541" y="423101"/>
                <a:ext cx="2846918" cy="6011794"/>
              </a:xfrm>
              <a:prstGeom prst="roundRect">
                <a:avLst>
                  <a:gd name="adj" fmla="val 1429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938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FD0BDE9-12D9-6B1F-373B-02227276FA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86492" y="5677188"/>
                <a:ext cx="2834640" cy="68852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0B457B7-2836-4166-1BA7-95AF4EE63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79742" y="900759"/>
                <a:ext cx="2432515" cy="4627265"/>
              </a:xfrm>
              <a:prstGeom prst="rect">
                <a:avLst/>
              </a:prstGeom>
            </p:spPr>
          </p:pic>
          <p:sp>
            <p:nvSpPr>
              <p:cNvPr id="16" name="Rectangle 15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F99DA43F-605F-3E52-CB71-0BBAAB951CF7}"/>
                  </a:ext>
                </a:extLst>
              </p:cNvPr>
              <p:cNvSpPr/>
              <p:nvPr/>
            </p:nvSpPr>
            <p:spPr>
              <a:xfrm>
                <a:off x="5325437" y="5822893"/>
                <a:ext cx="457620" cy="4472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67E988DD-F47F-FC6A-B0C5-B00FF1ABF18A}"/>
                  </a:ext>
                </a:extLst>
              </p:cNvPr>
              <p:cNvSpPr/>
              <p:nvPr/>
            </p:nvSpPr>
            <p:spPr>
              <a:xfrm>
                <a:off x="6374297" y="5827366"/>
                <a:ext cx="457620" cy="4472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41A64BB4-A36C-555D-2324-BA40701991FE}"/>
                  </a:ext>
                </a:extLst>
              </p:cNvPr>
              <p:cNvSpPr/>
              <p:nvPr/>
            </p:nvSpPr>
            <p:spPr>
              <a:xfrm>
                <a:off x="4797570" y="5822893"/>
                <a:ext cx="457620" cy="4472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9150D059-A551-C9D8-84BC-09D725775308}"/>
                  </a:ext>
                </a:extLst>
              </p:cNvPr>
              <p:cNvSpPr/>
              <p:nvPr/>
            </p:nvSpPr>
            <p:spPr>
              <a:xfrm>
                <a:off x="5837552" y="5822893"/>
                <a:ext cx="457620" cy="4472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C0F53CB3-C35E-98F6-9C6D-C5768A7E8A2F}"/>
                  </a:ext>
                </a:extLst>
              </p:cNvPr>
              <p:cNvSpPr/>
              <p:nvPr/>
            </p:nvSpPr>
            <p:spPr>
              <a:xfrm>
                <a:off x="6932441" y="5822893"/>
                <a:ext cx="457200" cy="4462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4" name="Picture 2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EA645FCD-7093-B037-44FD-81557D820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361" y="2858054"/>
              <a:ext cx="1645229" cy="329287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4047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up care where you live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78880" y="2380492"/>
            <a:ext cx="39217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People: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Doctors and other health care providers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Places: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Hospitals, clinics, imaging centers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Tests and Imaging: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Lab tests, screenings, scans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Services and Treatments: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Office visits, surgeries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Care by Condition: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Area of the body, type of illness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182476" y="1861746"/>
            <a:ext cx="2817495" cy="43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7434"/>
              </a:buClr>
              <a:buSzPct val="9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j-lt"/>
              </a:defRPr>
            </a:lvl2pPr>
            <a:lvl3pPr marL="9144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j-lt"/>
              </a:defRPr>
            </a:lvl3pPr>
            <a:lvl4pPr marL="12573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j-lt"/>
              </a:defRPr>
            </a:lvl4pPr>
            <a:lvl5pPr marL="17145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j-lt"/>
              </a:defRPr>
            </a:lvl5pPr>
            <a:lvl6pPr marL="21717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6pPr>
            <a:lvl7pPr marL="26289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7pPr>
            <a:lvl8pPr marL="30861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8pPr>
            <a:lvl9pPr marL="35433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b="1" dirty="0">
                <a:solidFill>
                  <a:schemeClr val="accent3"/>
                </a:solidFill>
                <a:latin typeface="+mj-lt"/>
              </a:rPr>
              <a:t>Search by category: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7BF6A8-CEB9-4331-B994-514A92AE5D3D}"/>
              </a:ext>
            </a:extLst>
          </p:cNvPr>
          <p:cNvGrpSpPr/>
          <p:nvPr/>
        </p:nvGrpSpPr>
        <p:grpSpPr>
          <a:xfrm>
            <a:off x="609602" y="1994426"/>
            <a:ext cx="4911436" cy="2001595"/>
            <a:chOff x="291292" y="1861745"/>
            <a:chExt cx="4911436" cy="20015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1713F9-618F-420C-8454-92C06803CD7F}"/>
                </a:ext>
              </a:extLst>
            </p:cNvPr>
            <p:cNvSpPr/>
            <p:nvPr/>
          </p:nvSpPr>
          <p:spPr>
            <a:xfrm>
              <a:off x="291292" y="1861745"/>
              <a:ext cx="4911436" cy="2001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yriad Pro" panose="020B0503030403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DB2F995-729E-4569-A986-6E8610693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783" y="1971415"/>
              <a:ext cx="4837510" cy="1526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279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91E17F-5833-5F03-6866-75AEFA8339EA}"/>
              </a:ext>
            </a:extLst>
          </p:cNvPr>
          <p:cNvSpPr/>
          <p:nvPr/>
        </p:nvSpPr>
        <p:spPr>
          <a:xfrm>
            <a:off x="0" y="1754210"/>
            <a:ext cx="12192000" cy="3300984"/>
          </a:xfrm>
          <a:prstGeom prst="rect">
            <a:avLst/>
          </a:prstGeom>
          <a:solidFill>
            <a:srgbClr val="95C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2" y="327906"/>
            <a:ext cx="7484531" cy="1143000"/>
          </a:xfrm>
        </p:spPr>
        <p:txBody>
          <a:bodyPr/>
          <a:lstStyle/>
          <a:p>
            <a:r>
              <a:rPr lang="en-US" dirty="0"/>
              <a:t>Look for the provider rating for quality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2" y="2013840"/>
            <a:ext cx="3905954" cy="45662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 UnitedHealth Premium symbol </a:t>
            </a:r>
            <a:br>
              <a:rPr lang="en-US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looks like this: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6485" y="4023273"/>
            <a:ext cx="2088033" cy="61555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Arial" panose="020B0604020202020204" pitchFamily="34" charset="0"/>
              </a:rPr>
              <a:t>Premium Care Physician</a:t>
            </a:r>
            <a:endParaRPr lang="en-US" sz="17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2" y="5244373"/>
            <a:ext cx="6397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When you receive care from a Premium provider, you may pay less in out-of-pocket costs for your visit.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A4763E-6B9C-C6BB-4519-2B1E91308143}"/>
              </a:ext>
            </a:extLst>
          </p:cNvPr>
          <p:cNvGrpSpPr/>
          <p:nvPr/>
        </p:nvGrpSpPr>
        <p:grpSpPr>
          <a:xfrm>
            <a:off x="3851395" y="2155974"/>
            <a:ext cx="1898212" cy="1725647"/>
            <a:chOff x="2255520" y="2503287"/>
            <a:chExt cx="1371600" cy="1246909"/>
          </a:xfrm>
        </p:grpSpPr>
        <p:sp>
          <p:nvSpPr>
            <p:cNvPr id="4" name="Rounded Rectangle 3"/>
            <p:cNvSpPr/>
            <p:nvPr/>
          </p:nvSpPr>
          <p:spPr>
            <a:xfrm>
              <a:off x="2255520" y="2503287"/>
              <a:ext cx="1371600" cy="12469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C33A1E-8C93-EBFF-F8CD-7022D58EC4E1}"/>
                </a:ext>
              </a:extLst>
            </p:cNvPr>
            <p:cNvGrpSpPr/>
            <p:nvPr/>
          </p:nvGrpSpPr>
          <p:grpSpPr>
            <a:xfrm>
              <a:off x="2470011" y="2917518"/>
              <a:ext cx="942618" cy="418447"/>
              <a:chOff x="2470012" y="2917518"/>
              <a:chExt cx="942618" cy="418447"/>
            </a:xfrm>
          </p:grpSpPr>
          <p:sp>
            <p:nvSpPr>
              <p:cNvPr id="27" name="Heart 26"/>
              <p:cNvSpPr/>
              <p:nvPr/>
            </p:nvSpPr>
            <p:spPr>
              <a:xfrm>
                <a:off x="2470012" y="2917518"/>
                <a:ext cx="462165" cy="418447"/>
              </a:xfrm>
              <a:prstGeom prst="hear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29" name="Heart 28"/>
              <p:cNvSpPr/>
              <p:nvPr/>
            </p:nvSpPr>
            <p:spPr>
              <a:xfrm>
                <a:off x="2950465" y="2917518"/>
                <a:ext cx="462165" cy="418447"/>
              </a:xfrm>
              <a:prstGeom prst="hear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F011FE3-0440-345A-1535-04818C2B7B78}"/>
              </a:ext>
            </a:extLst>
          </p:cNvPr>
          <p:cNvSpPr/>
          <p:nvPr/>
        </p:nvSpPr>
        <p:spPr>
          <a:xfrm>
            <a:off x="6046450" y="2133374"/>
            <a:ext cx="37266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This physician meets the UnitedHealth Premium quality care criteria, which includes safe, timely, effective and efficient care.</a:t>
            </a:r>
          </a:p>
        </p:txBody>
      </p:sp>
    </p:spTree>
    <p:extLst>
      <p:ext uri="{BB962C8B-B14F-4D97-AF65-F5344CB8AC3E}">
        <p14:creationId xmlns:p14="http://schemas.microsoft.com/office/powerpoint/2010/main" val="413544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53F29D-50B8-E2EE-D7B0-3B14F900D1BB}"/>
              </a:ext>
            </a:extLst>
          </p:cNvPr>
          <p:cNvSpPr/>
          <p:nvPr/>
        </p:nvSpPr>
        <p:spPr>
          <a:xfrm>
            <a:off x="0" y="1754210"/>
            <a:ext cx="12192000" cy="3300984"/>
          </a:xfrm>
          <a:prstGeom prst="rect">
            <a:avLst/>
          </a:prstGeom>
          <a:solidFill>
            <a:srgbClr val="95C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06579" y="2096136"/>
            <a:ext cx="7105555" cy="45662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Services that need prior authorization may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3153" y="2574577"/>
            <a:ext cx="7263396" cy="2172176"/>
          </a:xfrm>
          <a:prstGeom prst="rect">
            <a:avLst/>
          </a:prstGeom>
        </p:spPr>
        <p:txBody>
          <a:bodyPr wrap="square" numCol="2" spcCol="731520">
            <a:noAutofit/>
          </a:bodyPr>
          <a:lstStyle/>
          <a:p>
            <a:pPr marL="233363" indent="-233363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Hospitalizations</a:t>
            </a:r>
          </a:p>
          <a:p>
            <a:pPr marL="233363" indent="-233363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Inpatient surgeries</a:t>
            </a:r>
          </a:p>
          <a:p>
            <a:pPr marL="233363" indent="-233363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Behavioral health stays</a:t>
            </a:r>
          </a:p>
          <a:p>
            <a:pPr marL="233363" indent="-233363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Home health care</a:t>
            </a:r>
          </a:p>
          <a:p>
            <a:pPr marL="233363" indent="-233363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Durable medical equipment</a:t>
            </a:r>
          </a:p>
          <a:p>
            <a:pPr marL="233363" indent="-233363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Dialysis</a:t>
            </a:r>
          </a:p>
          <a:p>
            <a:pPr marL="233363" indent="-233363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Transplants and transplant-related services</a:t>
            </a:r>
          </a:p>
          <a:p>
            <a:pPr marL="233363" indent="-233363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Cosmetic procedures</a:t>
            </a:r>
          </a:p>
          <a:p>
            <a:pPr marL="233363" indent="-233363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Clinical trials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certain services are covered in advance</a:t>
            </a:r>
          </a:p>
        </p:txBody>
      </p:sp>
      <p:sp>
        <p:nvSpPr>
          <p:cNvPr id="7" name="Graphic 7">
            <a:extLst>
              <a:ext uri="{FF2B5EF4-FFF2-40B4-BE49-F238E27FC236}">
                <a16:creationId xmlns:a16="http://schemas.microsoft.com/office/drawing/2014/main" id="{564FAD5F-3ECF-12D2-2CAE-A0C34B8A05C1}"/>
              </a:ext>
            </a:extLst>
          </p:cNvPr>
          <p:cNvSpPr/>
          <p:nvPr/>
        </p:nvSpPr>
        <p:spPr>
          <a:xfrm>
            <a:off x="701042" y="2085335"/>
            <a:ext cx="507998" cy="507998"/>
          </a:xfrm>
          <a:custGeom>
            <a:avLst/>
            <a:gdLst>
              <a:gd name="connsiteX0" fmla="*/ 2944463 w 5888926"/>
              <a:gd name="connsiteY0" fmla="*/ 0 h 5888926"/>
              <a:gd name="connsiteX1" fmla="*/ 0 w 5888926"/>
              <a:gd name="connsiteY1" fmla="*/ 2944463 h 5888926"/>
              <a:gd name="connsiteX2" fmla="*/ 2944463 w 5888926"/>
              <a:gd name="connsiteY2" fmla="*/ 5888927 h 5888926"/>
              <a:gd name="connsiteX3" fmla="*/ 5888927 w 5888926"/>
              <a:gd name="connsiteY3" fmla="*/ 2944463 h 5888926"/>
              <a:gd name="connsiteX4" fmla="*/ 2944463 w 5888926"/>
              <a:gd name="connsiteY4" fmla="*/ 0 h 5888926"/>
              <a:gd name="connsiteX5" fmla="*/ 4651058 w 5888926"/>
              <a:gd name="connsiteY5" fmla="*/ 1932718 h 5888926"/>
              <a:gd name="connsiteX6" fmla="*/ 1975676 w 5888926"/>
              <a:gd name="connsiteY6" fmla="*/ 4533043 h 5888926"/>
              <a:gd name="connsiteX7" fmla="*/ 1172432 w 5888926"/>
              <a:gd name="connsiteY7" fmla="*/ 3307842 h 5888926"/>
              <a:gd name="connsiteX8" fmla="*/ 1253395 w 5888926"/>
              <a:gd name="connsiteY8" fmla="*/ 2832545 h 5888926"/>
              <a:gd name="connsiteX9" fmla="*/ 1688878 w 5888926"/>
              <a:gd name="connsiteY9" fmla="*/ 2897410 h 5888926"/>
              <a:gd name="connsiteX10" fmla="*/ 2098929 w 5888926"/>
              <a:gd name="connsiteY10" fmla="*/ 3523393 h 5888926"/>
              <a:gd name="connsiteX11" fmla="*/ 4245388 w 5888926"/>
              <a:gd name="connsiteY11" fmla="*/ 1437323 h 5888926"/>
              <a:gd name="connsiteX12" fmla="*/ 4686776 w 5888926"/>
              <a:gd name="connsiteY12" fmla="*/ 1453229 h 5888926"/>
              <a:gd name="connsiteX13" fmla="*/ 4651153 w 5888926"/>
              <a:gd name="connsiteY13" fmla="*/ 1932813 h 58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88926" h="5888926">
                <a:moveTo>
                  <a:pt x="2944463" y="0"/>
                </a:moveTo>
                <a:cubicBezTo>
                  <a:pt x="1318260" y="0"/>
                  <a:pt x="0" y="1318260"/>
                  <a:pt x="0" y="2944463"/>
                </a:cubicBezTo>
                <a:cubicBezTo>
                  <a:pt x="0" y="4570667"/>
                  <a:pt x="1318260" y="5888927"/>
                  <a:pt x="2944463" y="5888927"/>
                </a:cubicBezTo>
                <a:cubicBezTo>
                  <a:pt x="4570667" y="5888927"/>
                  <a:pt x="5888927" y="4570667"/>
                  <a:pt x="5888927" y="2944463"/>
                </a:cubicBezTo>
                <a:cubicBezTo>
                  <a:pt x="5888927" y="1318260"/>
                  <a:pt x="4570667" y="0"/>
                  <a:pt x="2944463" y="0"/>
                </a:cubicBezTo>
                <a:close/>
                <a:moveTo>
                  <a:pt x="4651058" y="1932718"/>
                </a:moveTo>
                <a:lnTo>
                  <a:pt x="1975676" y="4533043"/>
                </a:lnTo>
                <a:lnTo>
                  <a:pt x="1172432" y="3307842"/>
                </a:lnTo>
                <a:cubicBezTo>
                  <a:pt x="1074611" y="3158585"/>
                  <a:pt x="1110806" y="2945892"/>
                  <a:pt x="1253395" y="2832545"/>
                </a:cubicBezTo>
                <a:cubicBezTo>
                  <a:pt x="1395889" y="2719102"/>
                  <a:pt x="1590675" y="2748534"/>
                  <a:pt x="1688878" y="2897410"/>
                </a:cubicBezTo>
                <a:lnTo>
                  <a:pt x="2098929" y="3523393"/>
                </a:lnTo>
                <a:lnTo>
                  <a:pt x="4245388" y="1437323"/>
                </a:lnTo>
                <a:cubicBezTo>
                  <a:pt x="4377119" y="1309402"/>
                  <a:pt x="4574858" y="1316546"/>
                  <a:pt x="4686776" y="1453229"/>
                </a:cubicBezTo>
                <a:cubicBezTo>
                  <a:pt x="4798981" y="1589913"/>
                  <a:pt x="4782598" y="1804892"/>
                  <a:pt x="4651153" y="193281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AD05A8E-971E-C216-B647-C0661679F388}"/>
              </a:ext>
            </a:extLst>
          </p:cNvPr>
          <p:cNvSpPr txBox="1">
            <a:spLocks/>
          </p:cNvSpPr>
          <p:nvPr/>
        </p:nvSpPr>
        <p:spPr>
          <a:xfrm>
            <a:off x="587248" y="636688"/>
            <a:ext cx="3568192" cy="205357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>
                <a:solidFill>
                  <a:schemeClr val="bg1"/>
                </a:solidFill>
              </a:rPr>
              <a:t>What happens after you receive care</a:t>
            </a:r>
          </a:p>
        </p:txBody>
      </p:sp>
    </p:spTree>
    <p:extLst>
      <p:ext uri="{BB962C8B-B14F-4D97-AF65-F5344CB8AC3E}">
        <p14:creationId xmlns:p14="http://schemas.microsoft.com/office/powerpoint/2010/main" val="158433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4072" y="1564202"/>
            <a:ext cx="4488873" cy="442392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56680" y="2273785"/>
            <a:ext cx="29006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UMR will typically process your claim within 30 days of receiving it from your provider.</a:t>
            </a:r>
          </a:p>
          <a:p>
            <a:pPr marL="233363" indent="-233363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We may contact you and ask for additional information to complete your claim.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456680" y="1861746"/>
            <a:ext cx="2817495" cy="41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7434"/>
              </a:buClr>
              <a:buSzPct val="9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j-lt"/>
              </a:defRPr>
            </a:lvl2pPr>
            <a:lvl3pPr marL="9144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j-lt"/>
              </a:defRPr>
            </a:lvl3pPr>
            <a:lvl4pPr marL="12573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j-lt"/>
              </a:defRPr>
            </a:lvl4pPr>
            <a:lvl5pPr marL="17145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j-lt"/>
              </a:defRPr>
            </a:lvl5pPr>
            <a:lvl6pPr marL="21717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6pPr>
            <a:lvl7pPr marL="26289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7pPr>
            <a:lvl8pPr marL="30861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8pPr>
            <a:lvl9pPr marL="354330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1D2425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b="1" dirty="0">
                <a:solidFill>
                  <a:schemeClr val="accent3"/>
                </a:solidFill>
                <a:latin typeface="+mj-lt"/>
              </a:rPr>
              <a:t>The life of a claim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claims are processed</a:t>
            </a:r>
          </a:p>
        </p:txBody>
      </p:sp>
    </p:spTree>
    <p:extLst>
      <p:ext uri="{BB962C8B-B14F-4D97-AF65-F5344CB8AC3E}">
        <p14:creationId xmlns:p14="http://schemas.microsoft.com/office/powerpoint/2010/main" val="250517957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UMR Color Palette 0316">
      <a:dk1>
        <a:srgbClr val="222222"/>
      </a:dk1>
      <a:lt1>
        <a:srgbClr val="FFFFFF"/>
      </a:lt1>
      <a:dk2>
        <a:srgbClr val="57B9B5"/>
      </a:dk2>
      <a:lt2>
        <a:srgbClr val="97946F"/>
      </a:lt2>
      <a:accent1>
        <a:srgbClr val="00659D"/>
      </a:accent1>
      <a:accent2>
        <a:srgbClr val="F8952A"/>
      </a:accent2>
      <a:accent3>
        <a:srgbClr val="6ABD48"/>
      </a:accent3>
      <a:accent4>
        <a:srgbClr val="25743A"/>
      </a:accent4>
      <a:accent5>
        <a:srgbClr val="009894"/>
      </a:accent5>
      <a:accent6>
        <a:srgbClr val="EB2224"/>
      </a:accent6>
      <a:hlink>
        <a:srgbClr val="009894"/>
      </a:hlink>
      <a:folHlink>
        <a:srgbClr val="F895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UMR Color Palette 0316">
      <a:dk1>
        <a:srgbClr val="222222"/>
      </a:dk1>
      <a:lt1>
        <a:srgbClr val="FFFFFF"/>
      </a:lt1>
      <a:dk2>
        <a:srgbClr val="57B9B5"/>
      </a:dk2>
      <a:lt2>
        <a:srgbClr val="97946F"/>
      </a:lt2>
      <a:accent1>
        <a:srgbClr val="00659D"/>
      </a:accent1>
      <a:accent2>
        <a:srgbClr val="F8952A"/>
      </a:accent2>
      <a:accent3>
        <a:srgbClr val="6ABD48"/>
      </a:accent3>
      <a:accent4>
        <a:srgbClr val="25743A"/>
      </a:accent4>
      <a:accent5>
        <a:srgbClr val="009894"/>
      </a:accent5>
      <a:accent6>
        <a:srgbClr val="EB2224"/>
      </a:accent6>
      <a:hlink>
        <a:srgbClr val="009894"/>
      </a:hlink>
      <a:folHlink>
        <a:srgbClr val="F895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UMR Color Palette 0316">
      <a:dk1>
        <a:srgbClr val="222222"/>
      </a:dk1>
      <a:lt1>
        <a:srgbClr val="FFFFFF"/>
      </a:lt1>
      <a:dk2>
        <a:srgbClr val="57B9B5"/>
      </a:dk2>
      <a:lt2>
        <a:srgbClr val="97946F"/>
      </a:lt2>
      <a:accent1>
        <a:srgbClr val="00659D"/>
      </a:accent1>
      <a:accent2>
        <a:srgbClr val="F8952A"/>
      </a:accent2>
      <a:accent3>
        <a:srgbClr val="6ABD48"/>
      </a:accent3>
      <a:accent4>
        <a:srgbClr val="25743A"/>
      </a:accent4>
      <a:accent5>
        <a:srgbClr val="009894"/>
      </a:accent5>
      <a:accent6>
        <a:srgbClr val="EB2224"/>
      </a:accent6>
      <a:hlink>
        <a:srgbClr val="009894"/>
      </a:hlink>
      <a:folHlink>
        <a:srgbClr val="F895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UMR Color Palette 0316">
      <a:dk1>
        <a:srgbClr val="222222"/>
      </a:dk1>
      <a:lt1>
        <a:srgbClr val="FFFFFF"/>
      </a:lt1>
      <a:dk2>
        <a:srgbClr val="57B9B5"/>
      </a:dk2>
      <a:lt2>
        <a:srgbClr val="97946F"/>
      </a:lt2>
      <a:accent1>
        <a:srgbClr val="00659D"/>
      </a:accent1>
      <a:accent2>
        <a:srgbClr val="F8952A"/>
      </a:accent2>
      <a:accent3>
        <a:srgbClr val="6ABD48"/>
      </a:accent3>
      <a:accent4>
        <a:srgbClr val="25743A"/>
      </a:accent4>
      <a:accent5>
        <a:srgbClr val="009894"/>
      </a:accent5>
      <a:accent6>
        <a:srgbClr val="EB2224"/>
      </a:accent6>
      <a:hlink>
        <a:srgbClr val="009894"/>
      </a:hlink>
      <a:folHlink>
        <a:srgbClr val="F895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UMR theme with footer">
  <a:themeElements>
    <a:clrScheme name="UMR Color Palette 0316">
      <a:dk1>
        <a:srgbClr val="222222"/>
      </a:dk1>
      <a:lt1>
        <a:srgbClr val="FFFFFF"/>
      </a:lt1>
      <a:dk2>
        <a:srgbClr val="57B9B5"/>
      </a:dk2>
      <a:lt2>
        <a:srgbClr val="97946F"/>
      </a:lt2>
      <a:accent1>
        <a:srgbClr val="00659D"/>
      </a:accent1>
      <a:accent2>
        <a:srgbClr val="F8952A"/>
      </a:accent2>
      <a:accent3>
        <a:srgbClr val="6ABD48"/>
      </a:accent3>
      <a:accent4>
        <a:srgbClr val="25743A"/>
      </a:accent4>
      <a:accent5>
        <a:srgbClr val="009894"/>
      </a:accent5>
      <a:accent6>
        <a:srgbClr val="EB2224"/>
      </a:accent6>
      <a:hlink>
        <a:srgbClr val="009894"/>
      </a:hlink>
      <a:folHlink>
        <a:srgbClr val="F895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5"/>
          </a:solidFill>
          <a:prstDash val="lgDash"/>
          <a:headEnd type="none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none" lIns="91440" tIns="45720" rIns="91440" bIns="45720" rtlCol="0">
        <a:noAutofit/>
      </a:bodyPr>
      <a:lstStyle>
        <a:defPPr marL="171450" indent="-171450">
          <a:buFont typeface="Arial" panose="020B0604020202020204" pitchFamily="34" charset="0"/>
          <a:buChar char="•"/>
          <a:defRPr sz="1200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DB22DB-A783-426B-BE28-0CCBD4910D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E38E119-9055-4293-85DA-05B9FD3A4FC5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17D4FFB-F247-4675-AE93-F2B663F2B4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98972</TotalTime>
  <Words>1458</Words>
  <Application>Microsoft Office PowerPoint</Application>
  <PresentationFormat>Widescreen</PresentationFormat>
  <Paragraphs>157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Myriad Pro</vt:lpstr>
      <vt:lpstr>1_Custom Design</vt:lpstr>
      <vt:lpstr>2_Custom Design</vt:lpstr>
      <vt:lpstr>4_Custom Design</vt:lpstr>
      <vt:lpstr>3_Custom Design</vt:lpstr>
      <vt:lpstr>9_UMR theme with footer</vt:lpstr>
      <vt:lpstr>PowerPoint Presentation</vt:lpstr>
      <vt:lpstr>You can access your benefits on the go with the UMR app</vt:lpstr>
      <vt:lpstr>Finding a network provider</vt:lpstr>
      <vt:lpstr>Using your online provider directory</vt:lpstr>
      <vt:lpstr>Look up care where you live</vt:lpstr>
      <vt:lpstr>Look for the provider rating for quality</vt:lpstr>
      <vt:lpstr>Make sure certain services are covered in advance</vt:lpstr>
      <vt:lpstr>PowerPoint Presentation</vt:lpstr>
      <vt:lpstr>How claims are processed</vt:lpstr>
      <vt:lpstr>About your bill</vt:lpstr>
      <vt:lpstr>An explanation of your benefits</vt:lpstr>
      <vt:lpstr>Understanding your medical EOB</vt:lpstr>
      <vt:lpstr>You may be asked if you’ve been in an accident</vt:lpstr>
      <vt:lpstr>Expert support when care gets complex</vt:lpstr>
      <vt:lpstr>How to check claims status  on umr.com and the UMR app</vt:lpstr>
      <vt:lpstr>Review deductible and  out-of-pocket amounts</vt:lpstr>
    </vt:vector>
  </TitlesOfParts>
  <Company>UnitedHealth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 Ress</dc:creator>
  <cp:lastModifiedBy>Carlson, Christina M</cp:lastModifiedBy>
  <cp:revision>933</cp:revision>
  <dcterms:created xsi:type="dcterms:W3CDTF">2015-08-15T03:04:06Z</dcterms:created>
  <dcterms:modified xsi:type="dcterms:W3CDTF">2023-10-10T13:40:37Z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8a73c85-e524-44a6-bd58-7df7ef87be8f_Enabled">
    <vt:lpwstr>true</vt:lpwstr>
  </property>
  <property fmtid="{D5CDD505-2E9C-101B-9397-08002B2CF9AE}" pid="3" name="MSIP_Label_a8a73c85-e524-44a6-bd58-7df7ef87be8f_SetDate">
    <vt:lpwstr>2022-11-16T20:09:34Z</vt:lpwstr>
  </property>
  <property fmtid="{D5CDD505-2E9C-101B-9397-08002B2CF9AE}" pid="4" name="MSIP_Label_a8a73c85-e524-44a6-bd58-7df7ef87be8f_Method">
    <vt:lpwstr>Privileged</vt:lpwstr>
  </property>
  <property fmtid="{D5CDD505-2E9C-101B-9397-08002B2CF9AE}" pid="5" name="MSIP_Label_a8a73c85-e524-44a6-bd58-7df7ef87be8f_Name">
    <vt:lpwstr>Internal Label</vt:lpwstr>
  </property>
  <property fmtid="{D5CDD505-2E9C-101B-9397-08002B2CF9AE}" pid="6" name="MSIP_Label_a8a73c85-e524-44a6-bd58-7df7ef87be8f_SiteId">
    <vt:lpwstr>db05faca-c82a-4b9d-b9c5-0f64b6755421</vt:lpwstr>
  </property>
  <property fmtid="{D5CDD505-2E9C-101B-9397-08002B2CF9AE}" pid="7" name="MSIP_Label_a8a73c85-e524-44a6-bd58-7df7ef87be8f_ActionId">
    <vt:lpwstr>c5a9f5bf-ecb5-4dfb-ad6b-a61cce029466</vt:lpwstr>
  </property>
  <property fmtid="{D5CDD505-2E9C-101B-9397-08002B2CF9AE}" pid="8" name="MSIP_Label_a8a73c85-e524-44a6-bd58-7df7ef87be8f_ContentBits">
    <vt:lpwstr>0</vt:lpwstr>
  </property>
</Properties>
</file>